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4"/>
  </p:notesMasterIdLst>
  <p:sldIdLst>
    <p:sldId id="282" r:id="rId2"/>
    <p:sldId id="375" r:id="rId3"/>
    <p:sldId id="406" r:id="rId4"/>
    <p:sldId id="405" r:id="rId5"/>
    <p:sldId id="404" r:id="rId6"/>
    <p:sldId id="384" r:id="rId7"/>
    <p:sldId id="400" r:id="rId8"/>
    <p:sldId id="381" r:id="rId9"/>
    <p:sldId id="386" r:id="rId10"/>
    <p:sldId id="403" r:id="rId11"/>
    <p:sldId id="383" r:id="rId12"/>
    <p:sldId id="387" r:id="rId13"/>
  </p:sldIdLst>
  <p:sldSz cx="16238538" cy="9134475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ambria Math" panose="02040503050406030204" pitchFamily="18" charset="0"/>
      <p:regular r:id="rId21"/>
    </p:embeddedFont>
    <p:embeddedFont>
      <p:font typeface="나눔고딕" pitchFamily="2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6BAEC895-102C-4C37-9015-7BD49FEAD345}">
          <p14:sldIdLst>
            <p14:sldId id="282"/>
          </p14:sldIdLst>
        </p14:section>
        <p14:section name="탐색적 데이터 분석" id="{94C68C26-EC96-4CC6-9040-8A97DB2C079A}">
          <p14:sldIdLst>
            <p14:sldId id="375"/>
            <p14:sldId id="406"/>
            <p14:sldId id="405"/>
            <p14:sldId id="404"/>
          </p14:sldIdLst>
        </p14:section>
        <p14:section name="데이터 전처리" id="{5FA06217-F49F-4B91-9BF6-D8DB8330C4CD}">
          <p14:sldIdLst>
            <p14:sldId id="384"/>
            <p14:sldId id="400"/>
          </p14:sldIdLst>
        </p14:section>
        <p14:section name="학습 모델" id="{E245C5BA-3314-455A-B230-2F4CEE5A8235}">
          <p14:sldIdLst>
            <p14:sldId id="381"/>
          </p14:sldIdLst>
        </p14:section>
        <p14:section name="학습 전략" id="{55C510DD-2A03-432E-972E-EF781893A5F6}">
          <p14:sldIdLst>
            <p14:sldId id="386"/>
            <p14:sldId id="403"/>
            <p14:sldId id="383"/>
          </p14:sldIdLst>
        </p14:section>
        <p14:section name="결론" id="{C7A75929-E400-46EE-B9E7-9ECDCD455D08}">
          <p14:sldIdLst>
            <p14:sldId id="387"/>
          </p14:sldIdLst>
        </p14:section>
      </p14:sectionLst>
    </p:ext>
    <p:ext uri="{EFAFB233-063F-42B5-8137-9DF3F51BA10A}">
      <p15:sldGuideLst xmlns:p15="http://schemas.microsoft.com/office/powerpoint/2012/main">
        <p15:guide id="1" pos="34" userDrawn="1">
          <p15:clr>
            <a:srgbClr val="A4A3A4"/>
          </p15:clr>
        </p15:guide>
        <p15:guide id="2" pos="9900" userDrawn="1">
          <p15:clr>
            <a:srgbClr val="A4A3A4"/>
          </p15:clr>
        </p15:guide>
        <p15:guide id="4" orient="horz" userDrawn="1">
          <p15:clr>
            <a:srgbClr val="A4A3A4"/>
          </p15:clr>
        </p15:guide>
        <p15:guide id="5" orient="horz" pos="5754" userDrawn="1">
          <p15:clr>
            <a:srgbClr val="A4A3A4"/>
          </p15:clr>
        </p15:guide>
        <p15:guide id="6" orient="horz" pos="5585" userDrawn="1">
          <p15:clr>
            <a:srgbClr val="A4A3A4"/>
          </p15:clr>
        </p15:guide>
        <p15:guide id="7" orient="horz" pos="677" userDrawn="1">
          <p15:clr>
            <a:srgbClr val="A4A3A4"/>
          </p15:clr>
        </p15:guide>
        <p15:guide id="8" pos="3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CDC1D2-A94F-EA38-EFB7-C9935EAD7594}" name="KIM Hyunbin" initials="KH" userId="23448b6db4d7bff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2F87"/>
    <a:srgbClr val="DF5B52"/>
    <a:srgbClr val="FF5646"/>
    <a:srgbClr val="FBFD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6AF083-09E5-B04F-83DB-1E791E076ADE}" v="69" dt="2023-07-12T03:04:31.6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7043" autoAdjust="0"/>
  </p:normalViewPr>
  <p:slideViewPr>
    <p:cSldViewPr snapToGrid="0">
      <p:cViewPr varScale="1">
        <p:scale>
          <a:sx n="114" d="100"/>
          <a:sy n="114" d="100"/>
        </p:scale>
        <p:origin x="2814" y="102"/>
      </p:cViewPr>
      <p:guideLst>
        <p:guide pos="34"/>
        <p:guide pos="9900"/>
        <p:guide orient="horz"/>
        <p:guide orient="horz" pos="5754"/>
        <p:guide orient="horz" pos="5585"/>
        <p:guide orient="horz" pos="677"/>
        <p:guide pos="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68" d="100"/>
          <a:sy n="168" d="100"/>
        </p:scale>
        <p:origin x="328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26F15-8F5A-40E3-9B0A-8D67332492D6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1A920-06B5-4577-8901-FAFD138A1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763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저는 경기대학교 컴퓨터과학과 석사과정 이상민입니다</a:t>
            </a:r>
            <a:endParaRPr lang="en-US" altLang="ko-KR" dirty="0"/>
          </a:p>
          <a:p>
            <a:pPr algn="l">
              <a:lnSpc>
                <a:spcPct val="100000"/>
              </a:lnSpc>
            </a:pPr>
            <a:r>
              <a:rPr lang="ko-KR" altLang="en-US" dirty="0"/>
              <a:t>문제 해결을 위한 솔루션 발표를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8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023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372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14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81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184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34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209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605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31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80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39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9817" y="1494925"/>
            <a:ext cx="12178904" cy="3180151"/>
          </a:xfrm>
        </p:spPr>
        <p:txBody>
          <a:bodyPr anchor="b"/>
          <a:lstStyle>
            <a:lvl1pPr algn="ctr">
              <a:defRPr sz="799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9817" y="4797715"/>
            <a:ext cx="12178904" cy="2205383"/>
          </a:xfrm>
        </p:spPr>
        <p:txBody>
          <a:bodyPr/>
          <a:lstStyle>
            <a:lvl1pPr marL="0" indent="0" algn="ctr">
              <a:buNone/>
              <a:defRPr sz="3197"/>
            </a:lvl1pPr>
            <a:lvl2pPr marL="608945" indent="0" algn="ctr">
              <a:buNone/>
              <a:defRPr sz="2664"/>
            </a:lvl2pPr>
            <a:lvl3pPr marL="1217889" indent="0" algn="ctr">
              <a:buNone/>
              <a:defRPr sz="2397"/>
            </a:lvl3pPr>
            <a:lvl4pPr marL="1826834" indent="0" algn="ctr">
              <a:buNone/>
              <a:defRPr sz="2131"/>
            </a:lvl4pPr>
            <a:lvl5pPr marL="2435779" indent="0" algn="ctr">
              <a:buNone/>
              <a:defRPr sz="2131"/>
            </a:lvl5pPr>
            <a:lvl6pPr marL="3044723" indent="0" algn="ctr">
              <a:buNone/>
              <a:defRPr sz="2131"/>
            </a:lvl6pPr>
            <a:lvl7pPr marL="3653668" indent="0" algn="ctr">
              <a:buNone/>
              <a:defRPr sz="2131"/>
            </a:lvl7pPr>
            <a:lvl8pPr marL="4262613" indent="0" algn="ctr">
              <a:buNone/>
              <a:defRPr sz="2131"/>
            </a:lvl8pPr>
            <a:lvl9pPr marL="4871557" indent="0" algn="ctr">
              <a:buNone/>
              <a:defRPr sz="2131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DEF43-66AD-4569-815D-FF3CE3563E3A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569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2941F-E86A-47D9-B46C-25A1D7DE7FAE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3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20704" y="486326"/>
            <a:ext cx="3501435" cy="774104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6399" y="486326"/>
            <a:ext cx="10301323" cy="774104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7D01-506E-4797-B146-0047E452FFE6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19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5FF5E-57E3-40A9-9661-B230CBFDF554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806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942" y="2277277"/>
            <a:ext cx="14005739" cy="3799687"/>
          </a:xfrm>
        </p:spPr>
        <p:txBody>
          <a:bodyPr anchor="b"/>
          <a:lstStyle>
            <a:lvl1pPr>
              <a:defRPr sz="799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7942" y="6112910"/>
            <a:ext cx="14005739" cy="1998166"/>
          </a:xfrm>
        </p:spPr>
        <p:txBody>
          <a:bodyPr/>
          <a:lstStyle>
            <a:lvl1pPr marL="0" indent="0">
              <a:buNone/>
              <a:defRPr sz="3197">
                <a:solidFill>
                  <a:schemeClr val="tx1">
                    <a:tint val="75000"/>
                  </a:schemeClr>
                </a:solidFill>
              </a:defRPr>
            </a:lvl1pPr>
            <a:lvl2pPr marL="608945" indent="0">
              <a:buNone/>
              <a:defRPr sz="2664">
                <a:solidFill>
                  <a:schemeClr val="tx1">
                    <a:tint val="75000"/>
                  </a:schemeClr>
                </a:solidFill>
              </a:defRPr>
            </a:lvl2pPr>
            <a:lvl3pPr marL="1217889" indent="0">
              <a:buNone/>
              <a:defRPr sz="2397">
                <a:solidFill>
                  <a:schemeClr val="tx1">
                    <a:tint val="75000"/>
                  </a:schemeClr>
                </a:solidFill>
              </a:defRPr>
            </a:lvl3pPr>
            <a:lvl4pPr marL="1826834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4pPr>
            <a:lvl5pPr marL="2435779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5pPr>
            <a:lvl6pPr marL="3044723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6pPr>
            <a:lvl7pPr marL="3653668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7pPr>
            <a:lvl8pPr marL="4262613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8pPr>
            <a:lvl9pPr marL="4871557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AC93C-237D-4901-9358-0E57608647A8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24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399" y="2431631"/>
            <a:ext cx="6901379" cy="579574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0760" y="2431631"/>
            <a:ext cx="6901379" cy="579574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F46B-68B9-4C7F-B97B-C3D40EDC79E2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33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515" y="486327"/>
            <a:ext cx="14005739" cy="176557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8515" y="2239216"/>
            <a:ext cx="6869662" cy="1097405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8945" indent="0">
              <a:buNone/>
              <a:defRPr sz="2664" b="1"/>
            </a:lvl2pPr>
            <a:lvl3pPr marL="1217889" indent="0">
              <a:buNone/>
              <a:defRPr sz="2397" b="1"/>
            </a:lvl3pPr>
            <a:lvl4pPr marL="1826834" indent="0">
              <a:buNone/>
              <a:defRPr sz="2131" b="1"/>
            </a:lvl4pPr>
            <a:lvl5pPr marL="2435779" indent="0">
              <a:buNone/>
              <a:defRPr sz="2131" b="1"/>
            </a:lvl5pPr>
            <a:lvl6pPr marL="3044723" indent="0">
              <a:buNone/>
              <a:defRPr sz="2131" b="1"/>
            </a:lvl6pPr>
            <a:lvl7pPr marL="3653668" indent="0">
              <a:buNone/>
              <a:defRPr sz="2131" b="1"/>
            </a:lvl7pPr>
            <a:lvl8pPr marL="4262613" indent="0">
              <a:buNone/>
              <a:defRPr sz="2131" b="1"/>
            </a:lvl8pPr>
            <a:lvl9pPr marL="4871557" indent="0">
              <a:buNone/>
              <a:defRPr sz="213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8515" y="3336620"/>
            <a:ext cx="6869662" cy="490766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0760" y="2239216"/>
            <a:ext cx="6903494" cy="1097405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8945" indent="0">
              <a:buNone/>
              <a:defRPr sz="2664" b="1"/>
            </a:lvl2pPr>
            <a:lvl3pPr marL="1217889" indent="0">
              <a:buNone/>
              <a:defRPr sz="2397" b="1"/>
            </a:lvl3pPr>
            <a:lvl4pPr marL="1826834" indent="0">
              <a:buNone/>
              <a:defRPr sz="2131" b="1"/>
            </a:lvl4pPr>
            <a:lvl5pPr marL="2435779" indent="0">
              <a:buNone/>
              <a:defRPr sz="2131" b="1"/>
            </a:lvl5pPr>
            <a:lvl6pPr marL="3044723" indent="0">
              <a:buNone/>
              <a:defRPr sz="2131" b="1"/>
            </a:lvl6pPr>
            <a:lvl7pPr marL="3653668" indent="0">
              <a:buNone/>
              <a:defRPr sz="2131" b="1"/>
            </a:lvl7pPr>
            <a:lvl8pPr marL="4262613" indent="0">
              <a:buNone/>
              <a:defRPr sz="2131" b="1"/>
            </a:lvl8pPr>
            <a:lvl9pPr marL="4871557" indent="0">
              <a:buNone/>
              <a:defRPr sz="213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0760" y="3336620"/>
            <a:ext cx="6903494" cy="490766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77ED-48FE-4C4D-929C-5FB2EBA902E3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545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35A8-9F8D-45F3-BF0D-96B85664FAA8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939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0B5E9-418B-4764-A15C-84F9433D2618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770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515" y="608965"/>
            <a:ext cx="5237351" cy="2131378"/>
          </a:xfrm>
        </p:spPr>
        <p:txBody>
          <a:bodyPr anchor="b"/>
          <a:lstStyle>
            <a:lvl1pPr>
              <a:defRPr sz="426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3494" y="1315196"/>
            <a:ext cx="8220760" cy="6491398"/>
          </a:xfrm>
        </p:spPr>
        <p:txBody>
          <a:bodyPr/>
          <a:lstStyle>
            <a:lvl1pPr>
              <a:defRPr sz="4262"/>
            </a:lvl1pPr>
            <a:lvl2pPr>
              <a:defRPr sz="3729"/>
            </a:lvl2pPr>
            <a:lvl3pPr>
              <a:defRPr sz="3197"/>
            </a:lvl3pPr>
            <a:lvl4pPr>
              <a:defRPr sz="2664"/>
            </a:lvl4pPr>
            <a:lvl5pPr>
              <a:defRPr sz="2664"/>
            </a:lvl5pPr>
            <a:lvl6pPr>
              <a:defRPr sz="2664"/>
            </a:lvl6pPr>
            <a:lvl7pPr>
              <a:defRPr sz="2664"/>
            </a:lvl7pPr>
            <a:lvl8pPr>
              <a:defRPr sz="2664"/>
            </a:lvl8pPr>
            <a:lvl9pPr>
              <a:defRPr sz="266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8515" y="2740343"/>
            <a:ext cx="5237351" cy="5076823"/>
          </a:xfrm>
        </p:spPr>
        <p:txBody>
          <a:bodyPr/>
          <a:lstStyle>
            <a:lvl1pPr marL="0" indent="0">
              <a:buNone/>
              <a:defRPr sz="2131"/>
            </a:lvl1pPr>
            <a:lvl2pPr marL="608945" indent="0">
              <a:buNone/>
              <a:defRPr sz="1865"/>
            </a:lvl2pPr>
            <a:lvl3pPr marL="1217889" indent="0">
              <a:buNone/>
              <a:defRPr sz="1598"/>
            </a:lvl3pPr>
            <a:lvl4pPr marL="1826834" indent="0">
              <a:buNone/>
              <a:defRPr sz="1332"/>
            </a:lvl4pPr>
            <a:lvl5pPr marL="2435779" indent="0">
              <a:buNone/>
              <a:defRPr sz="1332"/>
            </a:lvl5pPr>
            <a:lvl6pPr marL="3044723" indent="0">
              <a:buNone/>
              <a:defRPr sz="1332"/>
            </a:lvl6pPr>
            <a:lvl7pPr marL="3653668" indent="0">
              <a:buNone/>
              <a:defRPr sz="1332"/>
            </a:lvl7pPr>
            <a:lvl8pPr marL="4262613" indent="0">
              <a:buNone/>
              <a:defRPr sz="1332"/>
            </a:lvl8pPr>
            <a:lvl9pPr marL="4871557" indent="0">
              <a:buNone/>
              <a:defRPr sz="133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98E6-8094-4C30-85DB-A2A36E328A3E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002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515" y="608965"/>
            <a:ext cx="5237351" cy="2131378"/>
          </a:xfrm>
        </p:spPr>
        <p:txBody>
          <a:bodyPr anchor="b"/>
          <a:lstStyle>
            <a:lvl1pPr>
              <a:defRPr sz="426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03494" y="1315196"/>
            <a:ext cx="8220760" cy="6491398"/>
          </a:xfrm>
        </p:spPr>
        <p:txBody>
          <a:bodyPr anchor="t"/>
          <a:lstStyle>
            <a:lvl1pPr marL="0" indent="0">
              <a:buNone/>
              <a:defRPr sz="4262"/>
            </a:lvl1pPr>
            <a:lvl2pPr marL="608945" indent="0">
              <a:buNone/>
              <a:defRPr sz="3729"/>
            </a:lvl2pPr>
            <a:lvl3pPr marL="1217889" indent="0">
              <a:buNone/>
              <a:defRPr sz="3197"/>
            </a:lvl3pPr>
            <a:lvl4pPr marL="1826834" indent="0">
              <a:buNone/>
              <a:defRPr sz="2664"/>
            </a:lvl4pPr>
            <a:lvl5pPr marL="2435779" indent="0">
              <a:buNone/>
              <a:defRPr sz="2664"/>
            </a:lvl5pPr>
            <a:lvl6pPr marL="3044723" indent="0">
              <a:buNone/>
              <a:defRPr sz="2664"/>
            </a:lvl6pPr>
            <a:lvl7pPr marL="3653668" indent="0">
              <a:buNone/>
              <a:defRPr sz="2664"/>
            </a:lvl7pPr>
            <a:lvl8pPr marL="4262613" indent="0">
              <a:buNone/>
              <a:defRPr sz="2664"/>
            </a:lvl8pPr>
            <a:lvl9pPr marL="4871557" indent="0">
              <a:buNone/>
              <a:defRPr sz="266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8515" y="2740343"/>
            <a:ext cx="5237351" cy="5076823"/>
          </a:xfrm>
        </p:spPr>
        <p:txBody>
          <a:bodyPr/>
          <a:lstStyle>
            <a:lvl1pPr marL="0" indent="0">
              <a:buNone/>
              <a:defRPr sz="2131"/>
            </a:lvl1pPr>
            <a:lvl2pPr marL="608945" indent="0">
              <a:buNone/>
              <a:defRPr sz="1865"/>
            </a:lvl2pPr>
            <a:lvl3pPr marL="1217889" indent="0">
              <a:buNone/>
              <a:defRPr sz="1598"/>
            </a:lvl3pPr>
            <a:lvl4pPr marL="1826834" indent="0">
              <a:buNone/>
              <a:defRPr sz="1332"/>
            </a:lvl4pPr>
            <a:lvl5pPr marL="2435779" indent="0">
              <a:buNone/>
              <a:defRPr sz="1332"/>
            </a:lvl5pPr>
            <a:lvl6pPr marL="3044723" indent="0">
              <a:buNone/>
              <a:defRPr sz="1332"/>
            </a:lvl6pPr>
            <a:lvl7pPr marL="3653668" indent="0">
              <a:buNone/>
              <a:defRPr sz="1332"/>
            </a:lvl7pPr>
            <a:lvl8pPr marL="4262613" indent="0">
              <a:buNone/>
              <a:defRPr sz="1332"/>
            </a:lvl8pPr>
            <a:lvl9pPr marL="4871557" indent="0">
              <a:buNone/>
              <a:defRPr sz="133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000E-8BA9-4A4E-8A1B-48A38EA95806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44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400" y="486327"/>
            <a:ext cx="14005739" cy="176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400" y="2431631"/>
            <a:ext cx="14005739" cy="5795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6400" y="8466306"/>
            <a:ext cx="3653671" cy="4863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DE2D6-22F8-4605-8729-47ADF042D936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9016" y="8466306"/>
            <a:ext cx="5480507" cy="4863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8467" y="8466306"/>
            <a:ext cx="3653671" cy="4863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6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1217889" rtl="0" eaLnBrk="1" latinLnBrk="0" hangingPunct="1">
        <a:lnSpc>
          <a:spcPct val="90000"/>
        </a:lnSpc>
        <a:spcBef>
          <a:spcPct val="0"/>
        </a:spcBef>
        <a:buNone/>
        <a:defRPr sz="5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472" indent="-304472" algn="l" defTabSz="1217889" rtl="0" eaLnBrk="1" latinLnBrk="0" hangingPunct="1">
        <a:lnSpc>
          <a:spcPct val="90000"/>
        </a:lnSpc>
        <a:spcBef>
          <a:spcPts val="1332"/>
        </a:spcBef>
        <a:buFont typeface="Arial" panose="020B0604020202020204" pitchFamily="34" charset="0"/>
        <a:buChar char="•"/>
        <a:defRPr sz="3729" kern="1200">
          <a:solidFill>
            <a:schemeClr val="tx1"/>
          </a:solidFill>
          <a:latin typeface="+mn-lt"/>
          <a:ea typeface="+mn-ea"/>
          <a:cs typeface="+mn-cs"/>
        </a:defRPr>
      </a:lvl1pPr>
      <a:lvl2pPr marL="913417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362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3pPr>
      <a:lvl4pPr marL="2131306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251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196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958140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567085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5176030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8945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7889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6834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5779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4723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3668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2613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1557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9249/HDAIChalleng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hub.docker.com/repository/docker/dodo9249/hdaichallenge/gener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2C75DD-E1C3-204F-E40E-E336B50192B9}"/>
              </a:ext>
            </a:extLst>
          </p:cNvPr>
          <p:cNvSpPr txBox="1">
            <a:spLocks/>
          </p:cNvSpPr>
          <p:nvPr/>
        </p:nvSpPr>
        <p:spPr>
          <a:xfrm>
            <a:off x="528599" y="1076376"/>
            <a:ext cx="15179721" cy="2917048"/>
          </a:xfrm>
          <a:prstGeom prst="rect">
            <a:avLst/>
          </a:prstGeom>
        </p:spPr>
        <p:txBody>
          <a:bodyPr vert="horz" wrap="none" lIns="239742" tIns="191794" rIns="121789" bIns="191794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4262" b="1" dirty="0">
                <a:latin typeface="+mj-ea"/>
              </a:rPr>
              <a:t>HD</a:t>
            </a:r>
            <a:r>
              <a:rPr lang="ko-KR" altLang="en-US" sz="4262" b="1" dirty="0">
                <a:latin typeface="+mj-ea"/>
              </a:rPr>
              <a:t>현대 </a:t>
            </a:r>
            <a:r>
              <a:rPr lang="en-US" altLang="ko-KR" sz="4262" b="1" dirty="0">
                <a:latin typeface="+mj-ea"/>
              </a:rPr>
              <a:t>AI Challenge &lt;</a:t>
            </a:r>
            <a:r>
              <a:rPr lang="ko-KR" altLang="en-US" sz="4262" b="1" dirty="0">
                <a:latin typeface="+mj-ea"/>
              </a:rPr>
              <a:t>본선</a:t>
            </a:r>
            <a:r>
              <a:rPr lang="en-US" altLang="ko-KR" sz="4262" b="1" dirty="0">
                <a:latin typeface="+mj-ea"/>
              </a:rPr>
              <a:t>&gt;</a:t>
            </a:r>
          </a:p>
          <a:p>
            <a:pPr algn="l">
              <a:lnSpc>
                <a:spcPct val="100000"/>
              </a:lnSpc>
            </a:pPr>
            <a:endParaRPr lang="en-US" altLang="ko-KR" sz="2664" dirty="0">
              <a:solidFill>
                <a:prstClr val="white">
                  <a:lumMod val="75000"/>
                </a:prstClr>
              </a:solidFill>
              <a:latin typeface="+mj-ea"/>
              <a:cs typeface="+mn-cs"/>
            </a:endParaRPr>
          </a:p>
          <a:p>
            <a:pPr algn="l" defTabSz="1217889">
              <a:lnSpc>
                <a:spcPct val="100000"/>
              </a:lnSpc>
              <a:spcBef>
                <a:spcPts val="0"/>
              </a:spcBef>
              <a:defRPr/>
            </a:pPr>
            <a:endParaRPr lang="en-US" altLang="ko-KR" sz="2664" dirty="0">
              <a:solidFill>
                <a:schemeClr val="accent1">
                  <a:lumMod val="60000"/>
                  <a:lumOff val="40000"/>
                </a:schemeClr>
              </a:solidFill>
              <a:latin typeface="+mj-ea"/>
              <a:cs typeface="+mn-cs"/>
            </a:endParaRPr>
          </a:p>
          <a:p>
            <a:pPr algn="l" defTabSz="1217889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664" b="1" dirty="0">
                <a:solidFill>
                  <a:srgbClr val="062F87"/>
                </a:solidFill>
                <a:latin typeface="+mj-ea"/>
                <a:cs typeface="+mn-cs"/>
              </a:rPr>
              <a:t>HD HYUNDAI AI Challenge &lt;Final&gt;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BBE32-2B9A-EB51-4FB5-F31CBF3C8732}"/>
              </a:ext>
            </a:extLst>
          </p:cNvPr>
          <p:cNvSpPr txBox="1"/>
          <p:nvPr/>
        </p:nvSpPr>
        <p:spPr>
          <a:xfrm>
            <a:off x="589492" y="4680621"/>
            <a:ext cx="5717298" cy="3419264"/>
          </a:xfrm>
          <a:prstGeom prst="rect">
            <a:avLst/>
          </a:prstGeom>
          <a:noFill/>
        </p:spPr>
        <p:txBody>
          <a:bodyPr wrap="none" lIns="191794" tIns="0">
            <a:noAutofit/>
          </a:bodyPr>
          <a:lstStyle/>
          <a:p>
            <a:pPr marL="532827" indent="-532827">
              <a:lnSpc>
                <a:spcPct val="200000"/>
              </a:lnSpc>
              <a:buClr>
                <a:srgbClr val="062F87"/>
              </a:buClr>
              <a:buFont typeface="+mj-lt"/>
              <a:buAutoNum type="arabicPeriod"/>
            </a:pP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탐색적 데이터 분석 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(Exploratory Data Analysis, EDA)</a:t>
            </a:r>
          </a:p>
          <a:p>
            <a:pPr marL="532827" indent="-532827">
              <a:lnSpc>
                <a:spcPct val="200000"/>
              </a:lnSpc>
              <a:buClr>
                <a:srgbClr val="062F87"/>
              </a:buClr>
              <a:buFont typeface="+mj-lt"/>
              <a:buAutoNum type="arabicPeriod"/>
            </a:pP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2131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(Data Preprocessing)</a:t>
            </a:r>
          </a:p>
          <a:p>
            <a:pPr marL="532827" indent="-532827">
              <a:lnSpc>
                <a:spcPct val="200000"/>
              </a:lnSpc>
              <a:buClr>
                <a:srgbClr val="062F87"/>
              </a:buClr>
              <a:buFont typeface="+mj-lt"/>
              <a:buAutoNum type="arabicPeriod"/>
            </a:pP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학습 모델 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(Learning model)</a:t>
            </a:r>
          </a:p>
          <a:p>
            <a:pPr marL="532827" indent="-532827">
              <a:lnSpc>
                <a:spcPct val="200000"/>
              </a:lnSpc>
              <a:buClr>
                <a:srgbClr val="062F87"/>
              </a:buClr>
              <a:buFont typeface="+mj-lt"/>
              <a:buAutoNum type="arabicPeriod"/>
            </a:pP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학습 전략 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(Learning strategies)</a:t>
            </a: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2131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532827" indent="-532827">
              <a:lnSpc>
                <a:spcPct val="200000"/>
              </a:lnSpc>
              <a:buClr>
                <a:srgbClr val="062F87"/>
              </a:buClr>
              <a:buFont typeface="+mj-lt"/>
              <a:buAutoNum type="arabicPeriod"/>
            </a:pP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결론 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(Conclusion)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60DC0F-822F-127B-23A7-FEBB9B2C4296}"/>
              </a:ext>
            </a:extLst>
          </p:cNvPr>
          <p:cNvSpPr txBox="1"/>
          <p:nvPr/>
        </p:nvSpPr>
        <p:spPr>
          <a:xfrm>
            <a:off x="11487637" y="5337920"/>
            <a:ext cx="4220684" cy="2613010"/>
          </a:xfrm>
          <a:prstGeom prst="rect">
            <a:avLst/>
          </a:prstGeom>
          <a:noFill/>
        </p:spPr>
        <p:txBody>
          <a:bodyPr wrap="none" lIns="191794" tIns="0">
            <a:noAutofit/>
          </a:bodyPr>
          <a:lstStyle/>
          <a:p>
            <a:pPr algn="r">
              <a:lnSpc>
                <a:spcPct val="200000"/>
              </a:lnSpc>
              <a:buClr>
                <a:schemeClr val="bg1">
                  <a:lumMod val="85000"/>
                </a:schemeClr>
              </a:buClr>
            </a:pP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2023</a:t>
            </a: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년 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11</a:t>
            </a: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월 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10</a:t>
            </a: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일</a:t>
            </a:r>
            <a:endParaRPr lang="en-US" altLang="ko-KR" sz="2131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>
              <a:lnSpc>
                <a:spcPct val="200000"/>
              </a:lnSpc>
              <a:buClr>
                <a:schemeClr val="bg1">
                  <a:lumMod val="85000"/>
                </a:schemeClr>
              </a:buClr>
            </a:pP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경기대학교 일반대학원 컴퓨터과학과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석사과정</a:t>
            </a:r>
            <a:endParaRPr lang="en-US" altLang="ko-KR" sz="2131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>
              <a:lnSpc>
                <a:spcPct val="200000"/>
              </a:lnSpc>
              <a:buClr>
                <a:schemeClr val="bg1">
                  <a:lumMod val="85000"/>
                </a:schemeClr>
              </a:buClr>
            </a:pPr>
            <a:r>
              <a:rPr lang="ko-KR" altLang="en-US" sz="2131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팀명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이상민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algn="r">
              <a:lnSpc>
                <a:spcPct val="200000"/>
              </a:lnSpc>
              <a:buClr>
                <a:schemeClr val="bg1">
                  <a:lumMod val="85000"/>
                </a:schemeClr>
              </a:buClr>
            </a:pP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발표자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 팀원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이상민</a:t>
            </a:r>
            <a:endParaRPr lang="en-US" altLang="ko-KR" sz="2131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E4268DD-3307-7A96-FD67-88766B0BF075}"/>
              </a:ext>
            </a:extLst>
          </p:cNvPr>
          <p:cNvSpPr txBox="1">
            <a:spLocks/>
          </p:cNvSpPr>
          <p:nvPr/>
        </p:nvSpPr>
        <p:spPr>
          <a:xfrm>
            <a:off x="528600" y="3654428"/>
            <a:ext cx="5778192" cy="1026184"/>
          </a:xfrm>
          <a:prstGeom prst="rect">
            <a:avLst/>
          </a:prstGeom>
        </p:spPr>
        <p:txBody>
          <a:bodyPr vert="horz" lIns="0" tIns="60895" rIns="121789" bIns="95897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131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Agenda</a:t>
            </a:r>
            <a:endParaRPr lang="ko-KR" altLang="en-US" sz="3197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10" name="바닥글 개체 틀 15">
            <a:extLst>
              <a:ext uri="{FF2B5EF4-FFF2-40B4-BE49-F238E27FC236}">
                <a16:creationId xmlns:a16="http://schemas.microsoft.com/office/drawing/2014/main" id="{825E1C44-5476-596D-F8A8-0005A7A0A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B3D5678-49D6-6DCF-8C9F-A2D3EC5631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2886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7050ECC-4ED9-0091-58E0-551A6FF3D4B5}"/>
              </a:ext>
            </a:extLst>
          </p:cNvPr>
          <p:cNvSpPr txBox="1">
            <a:spLocks/>
          </p:cNvSpPr>
          <p:nvPr/>
        </p:nvSpPr>
        <p:spPr>
          <a:xfrm>
            <a:off x="528638" y="-1"/>
            <a:ext cx="15179682" cy="965770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4. </a:t>
            </a:r>
            <a:r>
              <a:rPr lang="ko-KR" altLang="en-US" sz="1600" b="1" dirty="0">
                <a:solidFill>
                  <a:srgbClr val="062F87"/>
                </a:solidFill>
                <a:latin typeface="+mj-ea"/>
              </a:rPr>
              <a:t>학습 전략</a:t>
            </a:r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  </a:t>
            </a:r>
            <a:r>
              <a:rPr lang="en-US" altLang="ko-KR" sz="2800" b="1" dirty="0">
                <a:latin typeface="+mj-ea"/>
              </a:rPr>
              <a:t>K-fold Cross Validation</a:t>
            </a:r>
            <a:endParaRPr lang="ko-KR" altLang="en-US" sz="2400" b="1" dirty="0">
              <a:latin typeface="+mj-ea"/>
            </a:endParaRPr>
          </a:p>
        </p:txBody>
      </p:sp>
      <p:sp>
        <p:nvSpPr>
          <p:cNvPr id="29" name="바닥글 개체 틀 15">
            <a:extLst>
              <a:ext uri="{FF2B5EF4-FFF2-40B4-BE49-F238E27FC236}">
                <a16:creationId xmlns:a16="http://schemas.microsoft.com/office/drawing/2014/main" id="{65A5AB5D-9C8A-7285-D2E0-702B6444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51" name="직사각형 2050">
            <a:extLst>
              <a:ext uri="{FF2B5EF4-FFF2-40B4-BE49-F238E27FC236}">
                <a16:creationId xmlns:a16="http://schemas.microsoft.com/office/drawing/2014/main" id="{1566E458-9D52-EFBA-0C80-43039C9786AF}"/>
              </a:ext>
            </a:extLst>
          </p:cNvPr>
          <p:cNvSpPr/>
          <p:nvPr/>
        </p:nvSpPr>
        <p:spPr>
          <a:xfrm flipV="1">
            <a:off x="0" y="1027686"/>
            <a:ext cx="16238538" cy="45719"/>
          </a:xfrm>
          <a:prstGeom prst="rect">
            <a:avLst/>
          </a:prstGeom>
          <a:solidFill>
            <a:srgbClr val="062F87"/>
          </a:solidFill>
          <a:ln>
            <a:solidFill>
              <a:srgbClr val="062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2054" name="Picture 6" descr="Five-fold cross-validation diagram.">
            <a:extLst>
              <a:ext uri="{FF2B5EF4-FFF2-40B4-BE49-F238E27FC236}">
                <a16:creationId xmlns:a16="http://schemas.microsoft.com/office/drawing/2014/main" id="{0729E1DB-3BE7-7B0B-4AAA-609579CFE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09" y="1815993"/>
            <a:ext cx="6534160" cy="341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22F525-46F7-41FD-5D85-3A21FDD60164}"/>
              </a:ext>
            </a:extLst>
          </p:cNvPr>
          <p:cNvSpPr txBox="1"/>
          <p:nvPr/>
        </p:nvSpPr>
        <p:spPr>
          <a:xfrm>
            <a:off x="645511" y="5290945"/>
            <a:ext cx="6467271" cy="575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이미지 출처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Srivastava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Amiy</a:t>
            </a:r>
            <a:r>
              <a:rPr lang="ko-KR" altLang="en-US" sz="1000" dirty="0"/>
              <a:t> &amp; </a:t>
            </a:r>
            <a:r>
              <a:rPr lang="ko-KR" altLang="en-US" sz="1000" dirty="0" err="1"/>
              <a:t>Wang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Ruibin</a:t>
            </a:r>
            <a:r>
              <a:rPr lang="ko-KR" altLang="en-US" sz="1000" dirty="0"/>
              <a:t> &amp; </a:t>
            </a:r>
            <a:r>
              <a:rPr lang="ko-KR" altLang="en-US" sz="1000" dirty="0" err="1"/>
              <a:t>Dinda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Soumitra</a:t>
            </a:r>
            <a:r>
              <a:rPr lang="ko-KR" altLang="en-US" sz="1000" dirty="0"/>
              <a:t> &amp; </a:t>
            </a:r>
            <a:r>
              <a:rPr lang="ko-KR" altLang="en-US" sz="1000" dirty="0" err="1"/>
              <a:t>Chattopadhyay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Kinnor</a:t>
            </a:r>
            <a:r>
              <a:rPr lang="ko-KR" altLang="en-US" sz="1000" dirty="0"/>
              <a:t>. (2021). </a:t>
            </a:r>
            <a:br>
              <a:rPr lang="en-US" altLang="ko-KR" sz="1000" dirty="0"/>
            </a:br>
            <a:r>
              <a:rPr lang="en-US" altLang="ko-KR" sz="1000" dirty="0"/>
              <a:t>“</a:t>
            </a:r>
            <a:r>
              <a:rPr lang="ko-KR" altLang="en-US" sz="1000" dirty="0" err="1"/>
              <a:t>Ensemble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prediction</a:t>
            </a:r>
            <a:r>
              <a:rPr lang="ko-KR" altLang="en-US" sz="1000" dirty="0"/>
              <a:t> of mean </a:t>
            </a:r>
            <a:r>
              <a:rPr lang="ko-KR" altLang="en-US" sz="1000" dirty="0" err="1"/>
              <a:t>bubble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size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continuous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casting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mold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using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data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driven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modeling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techniques</a:t>
            </a:r>
            <a:r>
              <a:rPr lang="ko-KR" altLang="en-US" sz="1000" dirty="0"/>
              <a:t>.</a:t>
            </a:r>
            <a:r>
              <a:rPr lang="en-US" altLang="ko-KR" sz="1000" dirty="0"/>
              <a:t>”</a:t>
            </a:r>
            <a:r>
              <a:rPr lang="ko-KR" altLang="en-US" sz="1000" dirty="0"/>
              <a:t> </a:t>
            </a:r>
            <a:br>
              <a:rPr lang="en-US" altLang="ko-KR" sz="1000" dirty="0"/>
            </a:br>
            <a:r>
              <a:rPr lang="ko-KR" altLang="en-US" sz="1000" i="1" dirty="0" err="1"/>
              <a:t>Expert</a:t>
            </a:r>
            <a:r>
              <a:rPr lang="ko-KR" altLang="en-US" sz="1000" i="1" dirty="0"/>
              <a:t> Systems </a:t>
            </a:r>
            <a:r>
              <a:rPr lang="ko-KR" altLang="en-US" sz="1000" i="1" dirty="0" err="1"/>
              <a:t>with</a:t>
            </a:r>
            <a:r>
              <a:rPr lang="ko-KR" altLang="en-US" sz="1000" i="1" dirty="0"/>
              <a:t> </a:t>
            </a:r>
            <a:r>
              <a:rPr lang="ko-KR" altLang="en-US" sz="1000" i="1" dirty="0" err="1"/>
              <a:t>Applications</a:t>
            </a:r>
            <a:r>
              <a:rPr lang="ko-KR" altLang="en-US" sz="1000" dirty="0"/>
              <a:t>. </a:t>
            </a:r>
            <a:r>
              <a:rPr lang="en-US" altLang="ko-KR" sz="1000" dirty="0"/>
              <a:t>vol. </a:t>
            </a:r>
            <a:r>
              <a:rPr lang="ko-KR" altLang="en-US" sz="1000" dirty="0"/>
              <a:t>6. </a:t>
            </a:r>
            <a:r>
              <a:rPr lang="en-US" altLang="ko-KR" sz="1000" dirty="0"/>
              <a:t>pp.</a:t>
            </a:r>
            <a:r>
              <a:rPr lang="ko-KR" altLang="en-US" sz="1000" dirty="0"/>
              <a:t> 100180. 10.1016/j.mlwa.2021.100180.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469ED-5145-74EB-4519-E52245267C42}"/>
              </a:ext>
            </a:extLst>
          </p:cNvPr>
          <p:cNvSpPr txBox="1"/>
          <p:nvPr/>
        </p:nvSpPr>
        <p:spPr>
          <a:xfrm>
            <a:off x="538209" y="6734506"/>
            <a:ext cx="7386592" cy="14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학습 데이터를 </a:t>
            </a:r>
            <a:r>
              <a:rPr lang="en-US" altLang="ko-KR" sz="2000" dirty="0"/>
              <a:t>5</a:t>
            </a:r>
            <a:r>
              <a:rPr lang="ko-KR" altLang="en-US" sz="2000" dirty="0"/>
              <a:t>개의 </a:t>
            </a:r>
            <a:r>
              <a:rPr lang="en-US" altLang="ko-KR" sz="2000" dirty="0"/>
              <a:t>Fold</a:t>
            </a:r>
            <a:r>
              <a:rPr lang="ko-KR" altLang="en-US" sz="2000" dirty="0"/>
              <a:t>로 나누어 학습 진행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각각의 </a:t>
            </a:r>
            <a:r>
              <a:rPr lang="en-US" altLang="ko-KR" sz="2000" dirty="0"/>
              <a:t>Training Set</a:t>
            </a:r>
            <a:r>
              <a:rPr lang="ko-KR" altLang="en-US" sz="2000" dirty="0"/>
              <a:t>을 학습한 모델을 통해 </a:t>
            </a:r>
            <a:r>
              <a:rPr lang="en-US" altLang="ko-KR" sz="2000" dirty="0"/>
              <a:t>Test Set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예측 수행 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총 </a:t>
            </a:r>
            <a:r>
              <a:rPr lang="en-US" altLang="ko-KR" sz="2000" dirty="0"/>
              <a:t>5</a:t>
            </a:r>
            <a:r>
              <a:rPr lang="ko-KR" altLang="en-US" sz="2000" dirty="0"/>
              <a:t>개 모델의 예측을 합산하여 평균</a:t>
            </a:r>
            <a:endParaRPr lang="en-US" altLang="ko-KR" sz="2000" dirty="0"/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5FF742D2-943E-7590-004B-B8E5A7B25B4C}"/>
              </a:ext>
            </a:extLst>
          </p:cNvPr>
          <p:cNvSpPr txBox="1"/>
          <p:nvPr/>
        </p:nvSpPr>
        <p:spPr>
          <a:xfrm>
            <a:off x="8849958" y="5589776"/>
            <a:ext cx="6467271" cy="2812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K-fold Cross Validation</a:t>
            </a:r>
            <a:r>
              <a:rPr lang="ko-KR" altLang="en-US" sz="2000" b="1" dirty="0"/>
              <a:t>을 통해 일반화 성능 강화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데이터 양이 </a:t>
            </a:r>
            <a:r>
              <a:rPr lang="ko-KR" altLang="en-US" sz="2000" b="1" dirty="0" err="1"/>
              <a:t>제한적이였기에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</a:t>
            </a:r>
            <a:br>
              <a:rPr lang="en-US" altLang="ko-KR" sz="2000" b="1" dirty="0"/>
            </a:br>
            <a:r>
              <a:rPr lang="ko-KR" altLang="en-US" sz="2000" b="1" dirty="0"/>
              <a:t>데이터 활용 효율성 강화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검증 데이터에 대한 편향 감소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예측치의 평균 값을 통해 결과 신뢰성 향상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과적합</a:t>
            </a:r>
            <a:r>
              <a:rPr lang="ko-KR" altLang="en-US" sz="2000" b="1" dirty="0"/>
              <a:t> 방지</a:t>
            </a:r>
            <a:endParaRPr lang="en-US" altLang="ko-KR" sz="2000" b="1" dirty="0"/>
          </a:p>
        </p:txBody>
      </p:sp>
      <p:pic>
        <p:nvPicPr>
          <p:cNvPr id="2059" name="그림 205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F36371D-20CB-3976-257E-3F446B64E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92" y="1694708"/>
            <a:ext cx="7887875" cy="3228159"/>
          </a:xfrm>
          <a:prstGeom prst="rect">
            <a:avLst/>
          </a:prstGeom>
        </p:spPr>
      </p:pic>
      <p:pic>
        <p:nvPicPr>
          <p:cNvPr id="2060" name="Picture 2">
            <a:extLst>
              <a:ext uri="{FF2B5EF4-FFF2-40B4-BE49-F238E27FC236}">
                <a16:creationId xmlns:a16="http://schemas.microsoft.com/office/drawing/2014/main" id="{1665C374-913B-DDCA-67B6-62D8B9F0CE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  <p:sp>
        <p:nvSpPr>
          <p:cNvPr id="2061" name="TextBox 2060">
            <a:extLst>
              <a:ext uri="{FF2B5EF4-FFF2-40B4-BE49-F238E27FC236}">
                <a16:creationId xmlns:a16="http://schemas.microsoft.com/office/drawing/2014/main" id="{E63752E1-657F-9826-6989-98C44330A9C0}"/>
              </a:ext>
            </a:extLst>
          </p:cNvPr>
          <p:cNvSpPr txBox="1"/>
          <p:nvPr/>
        </p:nvSpPr>
        <p:spPr>
          <a:xfrm>
            <a:off x="10464933" y="5071655"/>
            <a:ext cx="262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10. </a:t>
            </a:r>
            <a:r>
              <a:rPr lang="en-US" altLang="ko-KR" dirty="0"/>
              <a:t>5-fold </a:t>
            </a:r>
            <a:r>
              <a:rPr lang="ko-KR" altLang="en-US" dirty="0"/>
              <a:t>학습 과정</a:t>
            </a:r>
            <a:endParaRPr lang="en-US" altLang="ko-KR" dirty="0"/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96727C43-FFA0-0B30-249E-62D43CD83C21}"/>
              </a:ext>
            </a:extLst>
          </p:cNvPr>
          <p:cNvSpPr txBox="1"/>
          <p:nvPr/>
        </p:nvSpPr>
        <p:spPr>
          <a:xfrm>
            <a:off x="2191399" y="6012894"/>
            <a:ext cx="322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9. </a:t>
            </a:r>
            <a:r>
              <a:rPr lang="en-US" altLang="ko-KR" dirty="0"/>
              <a:t>K-fold </a:t>
            </a:r>
            <a:r>
              <a:rPr lang="ko-KR" altLang="en-US" dirty="0"/>
              <a:t>학습 과정 구조도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3310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제목 1">
            <a:extLst>
              <a:ext uri="{FF2B5EF4-FFF2-40B4-BE49-F238E27FC236}">
                <a16:creationId xmlns:a16="http://schemas.microsoft.com/office/drawing/2014/main" id="{2DFF44AA-A3DD-3DED-FA83-761B618D08B4}"/>
              </a:ext>
            </a:extLst>
          </p:cNvPr>
          <p:cNvSpPr txBox="1">
            <a:spLocks/>
          </p:cNvSpPr>
          <p:nvPr/>
        </p:nvSpPr>
        <p:spPr>
          <a:xfrm>
            <a:off x="528638" y="-1"/>
            <a:ext cx="15179682" cy="965770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4. </a:t>
            </a:r>
            <a:r>
              <a:rPr lang="ko-KR" altLang="en-US" sz="1600" b="1" dirty="0">
                <a:solidFill>
                  <a:srgbClr val="062F87"/>
                </a:solidFill>
                <a:latin typeface="+mj-ea"/>
              </a:rPr>
              <a:t>학습 전략</a:t>
            </a:r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  </a:t>
            </a:r>
            <a:r>
              <a:rPr lang="en-US" altLang="ko-KR" sz="2800" b="1" dirty="0">
                <a:latin typeface="+mj-ea"/>
              </a:rPr>
              <a:t>Prediction mapping</a:t>
            </a:r>
            <a:endParaRPr lang="ko-KR" altLang="en-US" sz="2400" b="1" dirty="0">
              <a:latin typeface="+mj-ea"/>
            </a:endParaRPr>
          </a:p>
        </p:txBody>
      </p:sp>
      <p:sp>
        <p:nvSpPr>
          <p:cNvPr id="3" name="바닥글 개체 틀 15">
            <a:extLst>
              <a:ext uri="{FF2B5EF4-FFF2-40B4-BE49-F238E27FC236}">
                <a16:creationId xmlns:a16="http://schemas.microsoft.com/office/drawing/2014/main" id="{7BEEE992-4CB2-D3E5-2AF6-81186B7B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D340B9-4C3E-F89D-97F4-D1F8AB51EE9C}"/>
              </a:ext>
            </a:extLst>
          </p:cNvPr>
          <p:cNvSpPr/>
          <p:nvPr/>
        </p:nvSpPr>
        <p:spPr>
          <a:xfrm flipV="1">
            <a:off x="0" y="1027686"/>
            <a:ext cx="16238538" cy="45719"/>
          </a:xfrm>
          <a:prstGeom prst="rect">
            <a:avLst/>
          </a:prstGeom>
          <a:solidFill>
            <a:srgbClr val="062F87"/>
          </a:solidFill>
          <a:ln>
            <a:solidFill>
              <a:srgbClr val="062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57" name="그림 56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18CD8739-E0C2-40CA-87F6-5B75D85A1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126" y="1700177"/>
            <a:ext cx="5965372" cy="4321257"/>
          </a:xfrm>
          <a:prstGeom prst="rect">
            <a:avLst/>
          </a:prstGeom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0BC206A4-441F-C16B-6294-1975A72B03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26B4F37A-F5B1-4509-2DB6-8DB92B9BDD94}"/>
              </a:ext>
            </a:extLst>
          </p:cNvPr>
          <p:cNvGrpSpPr/>
          <p:nvPr/>
        </p:nvGrpSpPr>
        <p:grpSpPr>
          <a:xfrm>
            <a:off x="929242" y="1121685"/>
            <a:ext cx="7048190" cy="7345113"/>
            <a:chOff x="929242" y="1121685"/>
            <a:chExt cx="7048190" cy="7345113"/>
          </a:xfrm>
        </p:grpSpPr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E9A352F0-A6AC-C777-481D-34458B64F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0" t="9592" r="8418"/>
            <a:stretch/>
          </p:blipFill>
          <p:spPr>
            <a:xfrm>
              <a:off x="929242" y="1121685"/>
              <a:ext cx="6494051" cy="3654319"/>
            </a:xfrm>
            <a:prstGeom prst="rect">
              <a:avLst/>
            </a:prstGeom>
          </p:spPr>
        </p:pic>
        <p:pic>
          <p:nvPicPr>
            <p:cNvPr id="284" name="그림 283">
              <a:extLst>
                <a:ext uri="{FF2B5EF4-FFF2-40B4-BE49-F238E27FC236}">
                  <a16:creationId xmlns:a16="http://schemas.microsoft.com/office/drawing/2014/main" id="{BBF2A67E-82FB-5F69-8B36-29AB023D0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67" t="8387" r="7323" b="345"/>
            <a:stretch/>
          </p:blipFill>
          <p:spPr>
            <a:xfrm>
              <a:off x="1314901" y="4795327"/>
              <a:ext cx="6662531" cy="3671471"/>
            </a:xfrm>
            <a:prstGeom prst="rect">
              <a:avLst/>
            </a:prstGeom>
          </p:spPr>
        </p:pic>
        <p:sp>
          <p:nvSpPr>
            <p:cNvPr id="692" name="오른쪽 중괄호 691">
              <a:extLst>
                <a:ext uri="{FF2B5EF4-FFF2-40B4-BE49-F238E27FC236}">
                  <a16:creationId xmlns:a16="http://schemas.microsoft.com/office/drawing/2014/main" id="{ECD2C38A-5574-D19A-6601-159630E709FA}"/>
                </a:ext>
              </a:extLst>
            </p:cNvPr>
            <p:cNvSpPr/>
            <p:nvPr/>
          </p:nvSpPr>
          <p:spPr>
            <a:xfrm rot="5400000">
              <a:off x="1450281" y="4279821"/>
              <a:ext cx="245669" cy="1066799"/>
            </a:xfrm>
            <a:prstGeom prst="rightBrace">
              <a:avLst>
                <a:gd name="adj1" fmla="val 8333"/>
                <a:gd name="adj2" fmla="val 52728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5" name="오른쪽 중괄호 694">
              <a:extLst>
                <a:ext uri="{FF2B5EF4-FFF2-40B4-BE49-F238E27FC236}">
                  <a16:creationId xmlns:a16="http://schemas.microsoft.com/office/drawing/2014/main" id="{82A0563F-7608-24C8-5724-3873602F8633}"/>
                </a:ext>
              </a:extLst>
            </p:cNvPr>
            <p:cNvSpPr/>
            <p:nvPr/>
          </p:nvSpPr>
          <p:spPr>
            <a:xfrm rot="5400000">
              <a:off x="2377381" y="4468874"/>
              <a:ext cx="245669" cy="673101"/>
            </a:xfrm>
            <a:prstGeom prst="rightBrace">
              <a:avLst>
                <a:gd name="adj1" fmla="val 8333"/>
                <a:gd name="adj2" fmla="val 80213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0" name="오른쪽 중괄호 709">
              <a:extLst>
                <a:ext uri="{FF2B5EF4-FFF2-40B4-BE49-F238E27FC236}">
                  <a16:creationId xmlns:a16="http://schemas.microsoft.com/office/drawing/2014/main" id="{F2674776-7AA2-230C-381D-3B2F0E494A9D}"/>
                </a:ext>
              </a:extLst>
            </p:cNvPr>
            <p:cNvSpPr/>
            <p:nvPr/>
          </p:nvSpPr>
          <p:spPr>
            <a:xfrm rot="5400000">
              <a:off x="3075881" y="4500623"/>
              <a:ext cx="245669" cy="609601"/>
            </a:xfrm>
            <a:prstGeom prst="rightBrace">
              <a:avLst>
                <a:gd name="adj1" fmla="val 8333"/>
                <a:gd name="adj2" fmla="val 70819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1" name="오른쪽 중괄호 710">
              <a:extLst>
                <a:ext uri="{FF2B5EF4-FFF2-40B4-BE49-F238E27FC236}">
                  <a16:creationId xmlns:a16="http://schemas.microsoft.com/office/drawing/2014/main" id="{0687D455-2C2C-D3F8-9913-F27F5CA1A304}"/>
                </a:ext>
              </a:extLst>
            </p:cNvPr>
            <p:cNvSpPr/>
            <p:nvPr/>
          </p:nvSpPr>
          <p:spPr>
            <a:xfrm rot="5400000">
              <a:off x="3780380" y="4468875"/>
              <a:ext cx="245669" cy="673100"/>
            </a:xfrm>
            <a:prstGeom prst="rightBrace">
              <a:avLst>
                <a:gd name="adj1" fmla="val 8333"/>
                <a:gd name="adj2" fmla="val 55894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2" name="오른쪽 중괄호 711">
              <a:extLst>
                <a:ext uri="{FF2B5EF4-FFF2-40B4-BE49-F238E27FC236}">
                  <a16:creationId xmlns:a16="http://schemas.microsoft.com/office/drawing/2014/main" id="{4AF6F951-0C59-0A36-8CD2-1E0A925FFAA0}"/>
                </a:ext>
              </a:extLst>
            </p:cNvPr>
            <p:cNvSpPr/>
            <p:nvPr/>
          </p:nvSpPr>
          <p:spPr>
            <a:xfrm rot="5400000">
              <a:off x="4493344" y="4486161"/>
              <a:ext cx="245669" cy="638527"/>
            </a:xfrm>
            <a:prstGeom prst="rightBrace">
              <a:avLst>
                <a:gd name="adj1" fmla="val 8333"/>
                <a:gd name="adj2" fmla="val 47348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4" name="오른쪽 중괄호 713">
              <a:extLst>
                <a:ext uri="{FF2B5EF4-FFF2-40B4-BE49-F238E27FC236}">
                  <a16:creationId xmlns:a16="http://schemas.microsoft.com/office/drawing/2014/main" id="{D04DA4D4-DA1C-2CA0-F527-FECF7FA6ABD1}"/>
                </a:ext>
              </a:extLst>
            </p:cNvPr>
            <p:cNvSpPr/>
            <p:nvPr/>
          </p:nvSpPr>
          <p:spPr>
            <a:xfrm rot="5400000">
              <a:off x="5189021" y="4490227"/>
              <a:ext cx="245669" cy="638527"/>
            </a:xfrm>
            <a:prstGeom prst="rightBrace">
              <a:avLst>
                <a:gd name="adj1" fmla="val 8333"/>
                <a:gd name="adj2" fmla="val 31934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5" name="오른쪽 중괄호 714">
              <a:extLst>
                <a:ext uri="{FF2B5EF4-FFF2-40B4-BE49-F238E27FC236}">
                  <a16:creationId xmlns:a16="http://schemas.microsoft.com/office/drawing/2014/main" id="{7DFFE670-BD0A-1817-967C-37EF2D302000}"/>
                </a:ext>
              </a:extLst>
            </p:cNvPr>
            <p:cNvSpPr/>
            <p:nvPr/>
          </p:nvSpPr>
          <p:spPr>
            <a:xfrm rot="5400000">
              <a:off x="5901983" y="4468874"/>
              <a:ext cx="245669" cy="673099"/>
            </a:xfrm>
            <a:prstGeom prst="rightBrace">
              <a:avLst>
                <a:gd name="adj1" fmla="val 8333"/>
                <a:gd name="adj2" fmla="val 22780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6" name="오른쪽 중괄호 715">
              <a:extLst>
                <a:ext uri="{FF2B5EF4-FFF2-40B4-BE49-F238E27FC236}">
                  <a16:creationId xmlns:a16="http://schemas.microsoft.com/office/drawing/2014/main" id="{02990F3F-CF17-126C-E237-C582685584D7}"/>
                </a:ext>
              </a:extLst>
            </p:cNvPr>
            <p:cNvSpPr/>
            <p:nvPr/>
          </p:nvSpPr>
          <p:spPr>
            <a:xfrm rot="5400000">
              <a:off x="6620947" y="4486159"/>
              <a:ext cx="245669" cy="638527"/>
            </a:xfrm>
            <a:prstGeom prst="rightBrace">
              <a:avLst>
                <a:gd name="adj1" fmla="val 8333"/>
                <a:gd name="adj2" fmla="val 12542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0" name="오른쪽 중괄호 719">
              <a:extLst>
                <a:ext uri="{FF2B5EF4-FFF2-40B4-BE49-F238E27FC236}">
                  <a16:creationId xmlns:a16="http://schemas.microsoft.com/office/drawing/2014/main" id="{6D7435A8-4F25-D9F7-9911-0B216896AB0E}"/>
                </a:ext>
              </a:extLst>
            </p:cNvPr>
            <p:cNvSpPr/>
            <p:nvPr/>
          </p:nvSpPr>
          <p:spPr>
            <a:xfrm rot="5400000">
              <a:off x="7307100" y="4486159"/>
              <a:ext cx="245669" cy="638527"/>
            </a:xfrm>
            <a:prstGeom prst="rightBrace">
              <a:avLst>
                <a:gd name="adj1" fmla="val 8333"/>
                <a:gd name="adj2" fmla="val 0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22" name="TextBox 721">
            <a:extLst>
              <a:ext uri="{FF2B5EF4-FFF2-40B4-BE49-F238E27FC236}">
                <a16:creationId xmlns:a16="http://schemas.microsoft.com/office/drawing/2014/main" id="{A82947F2-C5D9-252F-4F47-DDE4BF0AB068}"/>
              </a:ext>
            </a:extLst>
          </p:cNvPr>
          <p:cNvSpPr txBox="1"/>
          <p:nvPr/>
        </p:nvSpPr>
        <p:spPr>
          <a:xfrm>
            <a:off x="10039784" y="6204494"/>
            <a:ext cx="411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12. </a:t>
            </a:r>
            <a:r>
              <a:rPr lang="ko-KR" altLang="en-US" dirty="0"/>
              <a:t>평가</a:t>
            </a:r>
            <a:r>
              <a:rPr lang="en-US" altLang="ko-KR" dirty="0"/>
              <a:t> </a:t>
            </a:r>
            <a:r>
              <a:rPr lang="ko-KR" altLang="en-US" dirty="0"/>
              <a:t>함수와 예측 값 매핑 정의</a:t>
            </a:r>
            <a:endParaRPr lang="en-US" altLang="ko-KR" dirty="0"/>
          </a:p>
        </p:txBody>
      </p:sp>
      <p:sp>
        <p:nvSpPr>
          <p:cNvPr id="749" name="TextBox 748">
            <a:extLst>
              <a:ext uri="{FF2B5EF4-FFF2-40B4-BE49-F238E27FC236}">
                <a16:creationId xmlns:a16="http://schemas.microsoft.com/office/drawing/2014/main" id="{74CFE0CE-9617-4936-E5FA-063C758DA949}"/>
              </a:ext>
            </a:extLst>
          </p:cNvPr>
          <p:cNvSpPr txBox="1"/>
          <p:nvPr/>
        </p:nvSpPr>
        <p:spPr>
          <a:xfrm>
            <a:off x="2814212" y="8394871"/>
            <a:ext cx="2851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11. </a:t>
            </a:r>
            <a:r>
              <a:rPr lang="ko-KR" altLang="en-US" dirty="0"/>
              <a:t>예측 값 매핑 과정</a:t>
            </a:r>
            <a:endParaRPr lang="en-US" altLang="ko-KR" dirty="0"/>
          </a:p>
        </p:txBody>
      </p:sp>
      <p:sp>
        <p:nvSpPr>
          <p:cNvPr id="751" name="TextBox 750">
            <a:extLst>
              <a:ext uri="{FF2B5EF4-FFF2-40B4-BE49-F238E27FC236}">
                <a16:creationId xmlns:a16="http://schemas.microsoft.com/office/drawing/2014/main" id="{B61E06C5-F513-B823-A1E4-1C5B4A23176C}"/>
              </a:ext>
            </a:extLst>
          </p:cNvPr>
          <p:cNvSpPr txBox="1"/>
          <p:nvPr/>
        </p:nvSpPr>
        <p:spPr>
          <a:xfrm>
            <a:off x="8864175" y="6756886"/>
            <a:ext cx="6467271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학습 데이터에 존재하는 </a:t>
            </a:r>
            <a:r>
              <a:rPr lang="en-US" altLang="ko-KR" sz="2000" b="1" dirty="0"/>
              <a:t>weight</a:t>
            </a:r>
            <a:r>
              <a:rPr lang="ko-KR" altLang="en-US" sz="2000" b="1" dirty="0"/>
              <a:t>를 타겟으로 하여 모델이 예측한 값을 가장 가까운 값으로 매핑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후처리 기법을 통해 전체적인 예측 값의 보정을 통해</a:t>
            </a:r>
            <a:br>
              <a:rPr lang="en-US" altLang="ko-KR" sz="2000" b="1" dirty="0"/>
            </a:br>
            <a:r>
              <a:rPr lang="ko-KR" altLang="en-US" sz="2000" b="1" dirty="0"/>
              <a:t>예측 성능 증가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4047120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7050ECC-4ED9-0091-58E0-551A6FF3D4B5}"/>
              </a:ext>
            </a:extLst>
          </p:cNvPr>
          <p:cNvSpPr txBox="1">
            <a:spLocks/>
          </p:cNvSpPr>
          <p:nvPr/>
        </p:nvSpPr>
        <p:spPr>
          <a:xfrm>
            <a:off x="528638" y="-1"/>
            <a:ext cx="15179682" cy="965770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5. </a:t>
            </a:r>
            <a:r>
              <a:rPr lang="ko-KR" altLang="en-US" sz="1600" b="1" dirty="0">
                <a:solidFill>
                  <a:srgbClr val="062F87"/>
                </a:solidFill>
                <a:latin typeface="+mj-ea"/>
              </a:rPr>
              <a:t>결론</a:t>
            </a:r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  </a:t>
            </a:r>
            <a:r>
              <a:rPr lang="ko-KR" altLang="en-US" sz="2800" b="1" dirty="0">
                <a:latin typeface="+mj-ea"/>
              </a:rPr>
              <a:t>전체 요약</a:t>
            </a:r>
            <a:endParaRPr lang="ko-KR" altLang="en-US" sz="2400" b="1" dirty="0">
              <a:latin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4BF45-8326-C49B-5806-9316C3524E61}"/>
              </a:ext>
            </a:extLst>
          </p:cNvPr>
          <p:cNvSpPr txBox="1"/>
          <p:nvPr/>
        </p:nvSpPr>
        <p:spPr>
          <a:xfrm>
            <a:off x="911467" y="1479636"/>
            <a:ext cx="13707644" cy="6957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i="0" dirty="0">
                <a:effectLst/>
                <a:latin typeface="+mn-ea"/>
              </a:rPr>
              <a:t>탐색적 데이터 분석</a:t>
            </a:r>
            <a:endParaRPr lang="en-US" altLang="ko-KR" sz="2000" b="1" i="0" dirty="0">
              <a:effectLst/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dirty="0">
                <a:effectLst/>
                <a:latin typeface="+mn-ea"/>
              </a:rPr>
              <a:t>학습 데이터의 기술적 분석 수행</a:t>
            </a:r>
            <a:r>
              <a:rPr lang="en-US" altLang="ko-KR" sz="2000" i="0" dirty="0">
                <a:effectLst/>
                <a:latin typeface="+mn-ea"/>
              </a:rPr>
              <a:t>(</a:t>
            </a:r>
            <a:r>
              <a:rPr lang="ko-KR" altLang="en-US" sz="2000" i="0" dirty="0">
                <a:effectLst/>
                <a:latin typeface="+mn-ea"/>
              </a:rPr>
              <a:t>통계적</a:t>
            </a:r>
            <a:r>
              <a:rPr lang="en-US" altLang="ko-KR" sz="2000" i="0" dirty="0">
                <a:effectLst/>
                <a:latin typeface="+mn-ea"/>
              </a:rPr>
              <a:t>, </a:t>
            </a:r>
            <a:r>
              <a:rPr lang="ko-KR" altLang="en-US" sz="2000" i="0" dirty="0">
                <a:effectLst/>
                <a:latin typeface="+mn-ea"/>
              </a:rPr>
              <a:t>상관관계</a:t>
            </a:r>
            <a:r>
              <a:rPr lang="en-US" altLang="ko-KR" sz="2000" i="0" dirty="0">
                <a:effectLst/>
                <a:latin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dirty="0" err="1">
                <a:effectLst/>
                <a:latin typeface="+mn-ea"/>
              </a:rPr>
              <a:t>특성별</a:t>
            </a:r>
            <a:r>
              <a:rPr lang="ko-KR" altLang="en-US" sz="2000" i="0" dirty="0">
                <a:effectLst/>
                <a:latin typeface="+mn-ea"/>
              </a:rPr>
              <a:t> 데이터 스케일링</a:t>
            </a:r>
            <a:r>
              <a:rPr lang="en-US" altLang="ko-KR" sz="2000" i="0" dirty="0">
                <a:effectLst/>
                <a:latin typeface="+mn-ea"/>
              </a:rPr>
              <a:t>(</a:t>
            </a:r>
            <a:r>
              <a:rPr lang="ko-KR" altLang="en-US" sz="2000" i="0" dirty="0">
                <a:effectLst/>
                <a:latin typeface="+mn-ea"/>
              </a:rPr>
              <a:t>최소</a:t>
            </a:r>
            <a:r>
              <a:rPr lang="en-US" altLang="ko-KR" sz="2000" i="0" dirty="0">
                <a:effectLst/>
                <a:latin typeface="+mn-ea"/>
              </a:rPr>
              <a:t>-</a:t>
            </a:r>
            <a:r>
              <a:rPr lang="ko-KR" altLang="en-US" sz="2000" i="0" dirty="0">
                <a:effectLst/>
                <a:latin typeface="+mn-ea"/>
              </a:rPr>
              <a:t>최대 정규화</a:t>
            </a:r>
            <a:r>
              <a:rPr lang="en-US" altLang="ko-KR" sz="2000" i="0" dirty="0">
                <a:effectLst/>
                <a:latin typeface="+mn-ea"/>
              </a:rPr>
              <a:t>, </a:t>
            </a:r>
            <a:r>
              <a:rPr lang="ko-KR" altLang="en-US" sz="2000" i="0" dirty="0">
                <a:effectLst/>
                <a:latin typeface="+mn-ea"/>
              </a:rPr>
              <a:t>표준 정규화</a:t>
            </a:r>
            <a:r>
              <a:rPr lang="en-US" altLang="ko-KR" sz="2000" i="0" dirty="0">
                <a:effectLst/>
                <a:latin typeface="+mn-ea"/>
              </a:rPr>
              <a:t>, </a:t>
            </a:r>
            <a:r>
              <a:rPr lang="ko-KR" altLang="en-US" sz="2000" i="0" dirty="0" err="1">
                <a:effectLst/>
                <a:latin typeface="+mn-ea"/>
              </a:rPr>
              <a:t>로버스트</a:t>
            </a:r>
            <a:r>
              <a:rPr lang="ko-KR" altLang="en-US" sz="2000" i="0" dirty="0">
                <a:effectLst/>
                <a:latin typeface="+mn-ea"/>
              </a:rPr>
              <a:t> 스케일링</a:t>
            </a:r>
            <a:r>
              <a:rPr lang="en-US" altLang="ko-KR" sz="2000" i="0" dirty="0">
                <a:effectLst/>
                <a:latin typeface="+mn-ea"/>
              </a:rPr>
              <a:t>)</a:t>
            </a:r>
            <a:r>
              <a:rPr lang="ko-KR" altLang="en-US" sz="2000" i="0" dirty="0">
                <a:effectLst/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n-ea"/>
              </a:rPr>
              <a:t>학습 모델</a:t>
            </a:r>
            <a:endParaRPr lang="en-US" altLang="ko-KR" sz="2000" b="1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</a:rPr>
              <a:t>Time Series Transformer (TST)</a:t>
            </a:r>
            <a:endParaRPr lang="en-US" altLang="ko-KR" sz="2000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n-ea"/>
              </a:rPr>
              <a:t>학습 전략</a:t>
            </a:r>
            <a:endParaRPr lang="en-US" altLang="ko-KR" sz="2000" b="1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</a:rPr>
              <a:t>Overpred</a:t>
            </a:r>
            <a:r>
              <a:rPr lang="en-US" altLang="ko-KR" sz="2000" dirty="0">
                <a:latin typeface="+mj-ea"/>
              </a:rPr>
              <a:t> MAE Loss Function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K-fold</a:t>
            </a:r>
            <a:endParaRPr lang="en-US" altLang="ko-KR" sz="2000" dirty="0">
              <a:latin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</a:rPr>
              <a:t>Prediction mapping</a:t>
            </a:r>
            <a:endParaRPr lang="en-US" altLang="ko-KR" sz="2000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latin typeface="+mj-ea"/>
              </a:rPr>
              <a:t>Public Score: </a:t>
            </a:r>
            <a:r>
              <a:rPr lang="en-US" altLang="ko-KR" sz="2000" dirty="0">
                <a:latin typeface="+mj-ea"/>
              </a:rPr>
              <a:t>98.21432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n-ea"/>
              </a:rPr>
              <a:t>추가적인 성능 개선 가능성</a:t>
            </a:r>
            <a:r>
              <a:rPr lang="en-US" altLang="ko-KR" sz="2000" b="1" dirty="0">
                <a:latin typeface="+mn-ea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+mn-ea"/>
              </a:rPr>
              <a:t>다변량</a:t>
            </a:r>
            <a:r>
              <a:rPr lang="ko-KR" altLang="en-US" sz="2000" dirty="0">
                <a:latin typeface="+mn-ea"/>
              </a:rPr>
              <a:t> 시계열 모델을 통한 학습 </a:t>
            </a:r>
            <a:r>
              <a:rPr lang="en-US" altLang="ko-KR" sz="2000" dirty="0">
                <a:latin typeface="+mn-ea"/>
              </a:rPr>
              <a:t>(</a:t>
            </a:r>
            <a:r>
              <a:rPr lang="en-US" altLang="ko-KR" sz="2000" dirty="0" err="1">
                <a:latin typeface="+mn-ea"/>
              </a:rPr>
              <a:t>LSTNet</a:t>
            </a:r>
            <a:r>
              <a:rPr lang="en-US" altLang="ko-KR" sz="2000" dirty="0">
                <a:latin typeface="+mn-ea"/>
              </a:rPr>
              <a:t>, N-</a:t>
            </a:r>
            <a:r>
              <a:rPr lang="en-US" altLang="ko-KR" sz="2000" dirty="0" err="1">
                <a:latin typeface="+mn-ea"/>
              </a:rPr>
              <a:t>HiTS</a:t>
            </a:r>
            <a:r>
              <a:rPr lang="en-US" altLang="ko-KR" sz="2000" dirty="0">
                <a:latin typeface="+mn-ea"/>
              </a:rPr>
              <a:t>, MICN)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+mn-ea"/>
              </a:rPr>
              <a:t>하이퍼</a:t>
            </a:r>
            <a:r>
              <a:rPr lang="ko-KR" altLang="en-US" sz="2000" dirty="0">
                <a:latin typeface="+mn-ea"/>
              </a:rPr>
              <a:t> 파라미터 최적화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+mn-ea"/>
              </a:rPr>
              <a:t>Github</a:t>
            </a:r>
            <a:r>
              <a:rPr lang="en-US" altLang="ko-KR" sz="2000" dirty="0">
                <a:latin typeface="+mn-ea"/>
              </a:rPr>
              <a:t>(Code, Weight): </a:t>
            </a:r>
            <a:r>
              <a:rPr lang="en-US" altLang="ko-KR" sz="2000" dirty="0">
                <a:latin typeface="+mn-ea"/>
                <a:hlinkClick r:id="rId3"/>
              </a:rPr>
              <a:t>https://github.com/d9249/HDAIChallenge</a:t>
            </a:r>
            <a:r>
              <a:rPr lang="en-US" altLang="ko-KR" sz="20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Docker(Experiment environment): </a:t>
            </a:r>
            <a:r>
              <a:rPr lang="en-US" altLang="ko-KR" sz="2000" dirty="0">
                <a:latin typeface="+mn-ea"/>
                <a:hlinkClick r:id="rId4"/>
              </a:rPr>
              <a:t>https://hub.docker.com/repository/docker/dodo9249/hdaichallenge/general</a:t>
            </a:r>
            <a:r>
              <a:rPr lang="en-US" altLang="ko-KR" sz="2000" dirty="0">
                <a:latin typeface="+mn-ea"/>
              </a:rPr>
              <a:t> </a:t>
            </a:r>
          </a:p>
        </p:txBody>
      </p:sp>
      <p:sp>
        <p:nvSpPr>
          <p:cNvPr id="5" name="바닥글 개체 틀 15">
            <a:extLst>
              <a:ext uri="{FF2B5EF4-FFF2-40B4-BE49-F238E27FC236}">
                <a16:creationId xmlns:a16="http://schemas.microsoft.com/office/drawing/2014/main" id="{24AC955D-C371-8043-24CD-06CA4917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FA0AF7-72EC-4F82-4AF0-23483AA7FE45}"/>
              </a:ext>
            </a:extLst>
          </p:cNvPr>
          <p:cNvSpPr/>
          <p:nvPr/>
        </p:nvSpPr>
        <p:spPr>
          <a:xfrm flipV="1">
            <a:off x="0" y="1027686"/>
            <a:ext cx="16238538" cy="45719"/>
          </a:xfrm>
          <a:prstGeom prst="rect">
            <a:avLst/>
          </a:prstGeom>
          <a:solidFill>
            <a:srgbClr val="062F87"/>
          </a:solidFill>
          <a:ln>
            <a:solidFill>
              <a:srgbClr val="062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EA56B76-56A7-1EFA-EF4A-3B1220E1E9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3401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77BDE-D64D-6134-20B7-1B00AA0BC18D}"/>
              </a:ext>
            </a:extLst>
          </p:cNvPr>
          <p:cNvSpPr txBox="1">
            <a:spLocks/>
          </p:cNvSpPr>
          <p:nvPr/>
        </p:nvSpPr>
        <p:spPr>
          <a:xfrm>
            <a:off x="528638" y="-1"/>
            <a:ext cx="15179682" cy="965770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1. </a:t>
            </a:r>
            <a:r>
              <a:rPr lang="ko-KR" altLang="en-US" sz="1600" b="1" dirty="0">
                <a:solidFill>
                  <a:srgbClr val="062F87"/>
                </a:solidFill>
                <a:latin typeface="+mj-ea"/>
              </a:rPr>
              <a:t>탐색적 데이터 분석</a:t>
            </a:r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  </a:t>
            </a:r>
            <a:r>
              <a:rPr lang="ko-KR" altLang="en-US" sz="2800" b="1" dirty="0">
                <a:latin typeface="+mj-ea"/>
              </a:rPr>
              <a:t>시간 경과에 따른 신호 데이터</a:t>
            </a:r>
            <a:endParaRPr lang="ko-KR" altLang="en-US" sz="2400" b="1" dirty="0">
              <a:latin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1816AA-2249-57C9-AFCF-EB43011489E8}"/>
              </a:ext>
            </a:extLst>
          </p:cNvPr>
          <p:cNvSpPr/>
          <p:nvPr/>
        </p:nvSpPr>
        <p:spPr>
          <a:xfrm flipV="1">
            <a:off x="0" y="1027686"/>
            <a:ext cx="16238538" cy="45719"/>
          </a:xfrm>
          <a:prstGeom prst="rect">
            <a:avLst/>
          </a:prstGeom>
          <a:solidFill>
            <a:srgbClr val="062F87"/>
          </a:solidFill>
          <a:ln>
            <a:solidFill>
              <a:srgbClr val="062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2F69201-C641-2B8D-C937-FE2143B6F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바닥글 개체 틀 15">
            <a:extLst>
              <a:ext uri="{FF2B5EF4-FFF2-40B4-BE49-F238E27FC236}">
                <a16:creationId xmlns:a16="http://schemas.microsoft.com/office/drawing/2014/main" id="{87928534-9739-BAD0-8739-E7A2AC76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3503A7E5-B300-B256-1B0D-7C513BD59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1" t="8103" r="8567" b="5893"/>
          <a:stretch/>
        </p:blipFill>
        <p:spPr>
          <a:xfrm>
            <a:off x="781368" y="1140688"/>
            <a:ext cx="7348918" cy="5400000"/>
          </a:xfrm>
          <a:prstGeom prst="rect">
            <a:avLst/>
          </a:prstGeom>
        </p:spPr>
      </p:pic>
      <p:pic>
        <p:nvPicPr>
          <p:cNvPr id="10" name="그림 9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ED9CC77C-26B5-ED03-CEDA-582A0E648E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5" t="8172" r="7645" b="4159"/>
          <a:stretch/>
        </p:blipFill>
        <p:spPr>
          <a:xfrm>
            <a:off x="8253091" y="1140687"/>
            <a:ext cx="7463159" cy="54956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196B64-833B-96EB-0B52-F5016AC47E1F}"/>
              </a:ext>
            </a:extLst>
          </p:cNvPr>
          <p:cNvSpPr txBox="1"/>
          <p:nvPr/>
        </p:nvSpPr>
        <p:spPr>
          <a:xfrm>
            <a:off x="1664582" y="6636306"/>
            <a:ext cx="559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1. </a:t>
            </a:r>
            <a:r>
              <a:rPr lang="en-US" altLang="ko-KR" dirty="0"/>
              <a:t>200kg_B</a:t>
            </a:r>
            <a:r>
              <a:rPr lang="ko-KR" altLang="en-US" dirty="0"/>
              <a:t>운전자데이터</a:t>
            </a:r>
            <a:r>
              <a:rPr lang="en-US" altLang="ko-KR" dirty="0"/>
              <a:t>.csv</a:t>
            </a:r>
            <a:r>
              <a:rPr lang="ko-KR" altLang="en-US" dirty="0"/>
              <a:t>의 </a:t>
            </a:r>
            <a:r>
              <a:rPr lang="en-US" altLang="ko-KR" dirty="0"/>
              <a:t>Sensor </a:t>
            </a:r>
            <a:r>
              <a:rPr lang="ko-KR" altLang="en-US" dirty="0"/>
              <a:t>특성 시각화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37D1A9-7AE1-1532-A55F-22B107AB708F}"/>
              </a:ext>
            </a:extLst>
          </p:cNvPr>
          <p:cNvSpPr txBox="1"/>
          <p:nvPr/>
        </p:nvSpPr>
        <p:spPr>
          <a:xfrm>
            <a:off x="9229451" y="6636306"/>
            <a:ext cx="551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2. </a:t>
            </a:r>
            <a:r>
              <a:rPr lang="en-US" altLang="ko-KR" dirty="0"/>
              <a:t>200kg_B</a:t>
            </a:r>
            <a:r>
              <a:rPr lang="ko-KR" altLang="en-US" dirty="0"/>
              <a:t>운전자데이터</a:t>
            </a:r>
            <a:r>
              <a:rPr lang="en-US" altLang="ko-KR" dirty="0"/>
              <a:t>.csv</a:t>
            </a:r>
            <a:r>
              <a:rPr lang="ko-KR" altLang="en-US" dirty="0"/>
              <a:t>의 </a:t>
            </a:r>
            <a:r>
              <a:rPr lang="en-US" altLang="ko-KR" dirty="0"/>
              <a:t>Signal </a:t>
            </a:r>
            <a:r>
              <a:rPr lang="ko-KR" altLang="en-US" dirty="0"/>
              <a:t>특성 시각화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5E307A-B438-5EBD-CF35-1B7A116B9D22}"/>
              </a:ext>
            </a:extLst>
          </p:cNvPr>
          <p:cNvSpPr txBox="1"/>
          <p:nvPr/>
        </p:nvSpPr>
        <p:spPr>
          <a:xfrm>
            <a:off x="926833" y="7221102"/>
            <a:ext cx="12403577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200kg_B</a:t>
            </a:r>
            <a:r>
              <a:rPr lang="ko-KR" altLang="en-US" sz="2000" dirty="0"/>
              <a:t>운전자데이터</a:t>
            </a:r>
            <a:r>
              <a:rPr lang="en-US" altLang="ko-KR" sz="2000" dirty="0"/>
              <a:t>.csv </a:t>
            </a:r>
            <a:r>
              <a:rPr lang="ko-KR" altLang="en-US" sz="2000" dirty="0"/>
              <a:t>에서 시간에 따른 특성의 시각화를 수행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일정 구간에서 동일한 경향을 보이는 특성 값의 포착하였으며</a:t>
            </a:r>
            <a:r>
              <a:rPr lang="en-US" altLang="ko-KR" sz="2000" dirty="0"/>
              <a:t>, </a:t>
            </a:r>
            <a:r>
              <a:rPr lang="ko-KR" altLang="en-US" sz="2000" dirty="0"/>
              <a:t>이를 근거로 특성간 관계가 있음을 판단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특성간 관계를 분석하기 위해 </a:t>
            </a:r>
            <a:r>
              <a:rPr lang="ko-KR" altLang="en-US" sz="2000" dirty="0" err="1"/>
              <a:t>특</a:t>
            </a:r>
            <a:r>
              <a:rPr lang="ko-KR" altLang="en-US" sz="2000" dirty="0"/>
              <a:t> 성별 기술분석 수행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52569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77BDE-D64D-6134-20B7-1B00AA0BC18D}"/>
              </a:ext>
            </a:extLst>
          </p:cNvPr>
          <p:cNvSpPr txBox="1">
            <a:spLocks/>
          </p:cNvSpPr>
          <p:nvPr/>
        </p:nvSpPr>
        <p:spPr>
          <a:xfrm>
            <a:off x="528638" y="-1"/>
            <a:ext cx="15179682" cy="965770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1. </a:t>
            </a:r>
            <a:r>
              <a:rPr lang="ko-KR" altLang="en-US" sz="1600" b="1" dirty="0">
                <a:solidFill>
                  <a:srgbClr val="062F87"/>
                </a:solidFill>
                <a:latin typeface="+mj-ea"/>
              </a:rPr>
              <a:t>탐색적 데이터 분석</a:t>
            </a:r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  </a:t>
            </a:r>
            <a:r>
              <a:rPr lang="ko-KR" altLang="en-US" sz="2800" b="1" dirty="0">
                <a:latin typeface="+mj-ea"/>
              </a:rPr>
              <a:t>시계열 데이터의 특성 별 기술통계 명세</a:t>
            </a:r>
            <a:endParaRPr lang="ko-KR" altLang="en-US" sz="2400" b="1" dirty="0">
              <a:latin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1816AA-2249-57C9-AFCF-EB43011489E8}"/>
              </a:ext>
            </a:extLst>
          </p:cNvPr>
          <p:cNvSpPr/>
          <p:nvPr/>
        </p:nvSpPr>
        <p:spPr>
          <a:xfrm flipV="1">
            <a:off x="0" y="1027686"/>
            <a:ext cx="16238538" cy="45719"/>
          </a:xfrm>
          <a:prstGeom prst="rect">
            <a:avLst/>
          </a:prstGeom>
          <a:solidFill>
            <a:srgbClr val="062F87"/>
          </a:solidFill>
          <a:ln>
            <a:solidFill>
              <a:srgbClr val="062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B3553-27D3-F6CE-5F75-78F4B0060D98}"/>
              </a:ext>
            </a:extLst>
          </p:cNvPr>
          <p:cNvSpPr txBox="1"/>
          <p:nvPr/>
        </p:nvSpPr>
        <p:spPr>
          <a:xfrm>
            <a:off x="528638" y="1279860"/>
            <a:ext cx="14796853" cy="7240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200" b="1" i="0" dirty="0">
                <a:effectLst/>
                <a:latin typeface="+mn-ea"/>
              </a:rPr>
              <a:t>시계열 데이터의 효과적인 반영</a:t>
            </a:r>
            <a:r>
              <a:rPr lang="en-US" altLang="ko-KR" sz="2200" b="1" i="0" dirty="0">
                <a:effectLst/>
                <a:latin typeface="+mn-ea"/>
              </a:rPr>
              <a:t>(</a:t>
            </a:r>
            <a:r>
              <a:rPr lang="ko-KR" altLang="en-US" sz="2200" b="1" i="0" dirty="0">
                <a:effectLst/>
                <a:latin typeface="+mn-ea"/>
              </a:rPr>
              <a:t>스케일링</a:t>
            </a:r>
            <a:r>
              <a:rPr lang="en-US" altLang="ko-KR" sz="2200" b="1" i="0" dirty="0">
                <a:effectLst/>
                <a:latin typeface="+mn-ea"/>
              </a:rPr>
              <a:t>)</a:t>
            </a:r>
            <a:r>
              <a:rPr lang="ko-KR" altLang="en-US" sz="2200" b="1" i="0" dirty="0">
                <a:effectLst/>
                <a:latin typeface="+mn-ea"/>
              </a:rPr>
              <a:t>을 위해 특성 별 통계치 분석 및 상관관계 분석 수행</a:t>
            </a:r>
            <a:endParaRPr lang="en-US" altLang="ko-KR" sz="2200" b="1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평균</a:t>
            </a:r>
            <a:r>
              <a:rPr lang="en-US" altLang="ko-KR" b="1" i="0" dirty="0">
                <a:effectLst/>
                <a:latin typeface="+mn-ea"/>
              </a:rPr>
              <a:t>(Mean): </a:t>
            </a:r>
            <a:r>
              <a:rPr lang="ko-KR" altLang="en-US" i="0" dirty="0">
                <a:effectLst/>
                <a:latin typeface="+mn-ea"/>
              </a:rPr>
              <a:t>데이터 포인트의 총합을 </a:t>
            </a:r>
            <a:r>
              <a:rPr lang="ko-KR" altLang="en-US" dirty="0">
                <a:latin typeface="+mn-ea"/>
              </a:rPr>
              <a:t>개</a:t>
            </a:r>
            <a:r>
              <a:rPr lang="ko-KR" altLang="en-US" i="0" dirty="0">
                <a:effectLst/>
                <a:latin typeface="+mn-ea"/>
              </a:rPr>
              <a:t>수로 나눈 값으로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데이터의 중심 경향 의미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중앙값</a:t>
            </a:r>
            <a:r>
              <a:rPr lang="en-US" altLang="ko-KR" b="1" i="0" dirty="0">
                <a:effectLst/>
                <a:latin typeface="+mn-ea"/>
              </a:rPr>
              <a:t>(Median): </a:t>
            </a:r>
            <a:r>
              <a:rPr lang="ko-KR" altLang="en-US" i="0" dirty="0">
                <a:effectLst/>
                <a:latin typeface="+mn-ea"/>
              </a:rPr>
              <a:t>데이터의 중앙에 위치하는 값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최소값</a:t>
            </a:r>
            <a:r>
              <a:rPr lang="en-US" altLang="ko-KR" b="1" i="0" dirty="0">
                <a:effectLst/>
                <a:latin typeface="+mn-ea"/>
              </a:rPr>
              <a:t>(Minimum): </a:t>
            </a:r>
            <a:r>
              <a:rPr lang="ko-KR" altLang="en-US" i="0" dirty="0">
                <a:effectLst/>
                <a:latin typeface="+mn-ea"/>
              </a:rPr>
              <a:t>데이터 </a:t>
            </a:r>
            <a:r>
              <a:rPr lang="ko-KR" altLang="en-US" dirty="0">
                <a:latin typeface="+mn-ea"/>
              </a:rPr>
              <a:t>중 </a:t>
            </a:r>
            <a:r>
              <a:rPr lang="ko-KR" altLang="en-US" i="0" dirty="0">
                <a:effectLst/>
                <a:latin typeface="+mn-ea"/>
              </a:rPr>
              <a:t>가장 작은 값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최대값</a:t>
            </a:r>
            <a:r>
              <a:rPr lang="en-US" altLang="ko-KR" b="1" i="0" dirty="0">
                <a:effectLst/>
                <a:latin typeface="+mn-ea"/>
              </a:rPr>
              <a:t>(Maximum): </a:t>
            </a:r>
            <a:r>
              <a:rPr lang="ko-KR" altLang="en-US" i="0" dirty="0">
                <a:effectLst/>
                <a:latin typeface="+mn-ea"/>
              </a:rPr>
              <a:t>데이터 중 가장 큰 값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표준편차</a:t>
            </a:r>
            <a:r>
              <a:rPr lang="en-US" altLang="ko-KR" b="1" i="0" dirty="0">
                <a:effectLst/>
                <a:latin typeface="+mn-ea"/>
              </a:rPr>
              <a:t>(Standard Deviation): </a:t>
            </a:r>
            <a:r>
              <a:rPr lang="ko-KR" altLang="en-US" i="0" dirty="0">
                <a:effectLst/>
                <a:latin typeface="+mn-ea"/>
              </a:rPr>
              <a:t>평균으로부터 얼마나 떨어져 있는지를 나타내는 값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데이터의 분산 정도를 의미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분산</a:t>
            </a:r>
            <a:r>
              <a:rPr lang="en-US" altLang="ko-KR" b="1" i="0" dirty="0">
                <a:effectLst/>
                <a:latin typeface="+mn-ea"/>
              </a:rPr>
              <a:t>(Variance): </a:t>
            </a:r>
            <a:r>
              <a:rPr lang="ko-KR" altLang="en-US" i="0" dirty="0">
                <a:effectLst/>
                <a:latin typeface="+mn-ea"/>
              </a:rPr>
              <a:t>표준편차의 제곱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데이터가 </a:t>
            </a:r>
            <a:r>
              <a:rPr lang="ko-KR" altLang="en-US" i="0" dirty="0" err="1">
                <a:effectLst/>
                <a:latin typeface="+mn-ea"/>
              </a:rPr>
              <a:t>퍼져있는</a:t>
            </a:r>
            <a:r>
              <a:rPr lang="ko-KR" altLang="en-US" i="0" dirty="0">
                <a:effectLst/>
                <a:latin typeface="+mn-ea"/>
              </a:rPr>
              <a:t> 정도를 의미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사분위수</a:t>
            </a:r>
            <a:r>
              <a:rPr lang="en-US" altLang="ko-KR" b="1" i="0" dirty="0">
                <a:effectLst/>
                <a:latin typeface="+mn-ea"/>
              </a:rPr>
              <a:t>(Quartiles):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제</a:t>
            </a:r>
            <a:r>
              <a:rPr lang="en-US" altLang="ko-KR" b="1" i="0" dirty="0">
                <a:effectLst/>
                <a:latin typeface="+mn-ea"/>
              </a:rPr>
              <a:t>1</a:t>
            </a:r>
            <a:r>
              <a:rPr lang="ko-KR" altLang="en-US" b="1" i="0" dirty="0">
                <a:effectLst/>
                <a:latin typeface="+mn-ea"/>
              </a:rPr>
              <a:t>사분위수</a:t>
            </a:r>
            <a:r>
              <a:rPr lang="en-US" altLang="ko-KR" b="1" i="0" dirty="0">
                <a:effectLst/>
                <a:latin typeface="+mn-ea"/>
              </a:rPr>
              <a:t>(Q1): </a:t>
            </a:r>
            <a:r>
              <a:rPr lang="ko-KR" altLang="en-US" i="0" dirty="0">
                <a:effectLst/>
                <a:latin typeface="+mn-ea"/>
              </a:rPr>
              <a:t>하위 </a:t>
            </a:r>
            <a:r>
              <a:rPr lang="en-US" altLang="ko-KR" i="0" dirty="0">
                <a:effectLst/>
                <a:latin typeface="+mn-ea"/>
              </a:rPr>
              <a:t>25%</a:t>
            </a:r>
            <a:r>
              <a:rPr lang="ko-KR" altLang="en-US" i="0" dirty="0">
                <a:effectLst/>
                <a:latin typeface="+mn-ea"/>
              </a:rPr>
              <a:t>의 데이터</a:t>
            </a:r>
            <a:endParaRPr lang="en-US" altLang="ko-KR" i="0" dirty="0">
              <a:effectLst/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제</a:t>
            </a:r>
            <a:r>
              <a:rPr lang="en-US" altLang="ko-KR" b="1" i="0" dirty="0">
                <a:effectLst/>
                <a:latin typeface="+mn-ea"/>
              </a:rPr>
              <a:t>2</a:t>
            </a:r>
            <a:r>
              <a:rPr lang="ko-KR" altLang="en-US" b="1" i="0" dirty="0">
                <a:effectLst/>
                <a:latin typeface="+mn-ea"/>
              </a:rPr>
              <a:t>사분위수</a:t>
            </a:r>
            <a:r>
              <a:rPr lang="en-US" altLang="ko-KR" b="1" i="0" dirty="0">
                <a:effectLst/>
                <a:latin typeface="+mn-ea"/>
              </a:rPr>
              <a:t>(Q2) </a:t>
            </a:r>
            <a:r>
              <a:rPr lang="en-US" altLang="ko-KR" b="1" dirty="0">
                <a:latin typeface="+mn-ea"/>
              </a:rPr>
              <a:t>or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b="1" i="0" dirty="0">
                <a:effectLst/>
                <a:latin typeface="+mn-ea"/>
              </a:rPr>
              <a:t>중앙값</a:t>
            </a:r>
            <a:r>
              <a:rPr lang="en-US" altLang="ko-KR" b="1" i="0" dirty="0">
                <a:effectLst/>
                <a:latin typeface="+mn-ea"/>
              </a:rPr>
              <a:t>(Median): </a:t>
            </a:r>
            <a:r>
              <a:rPr lang="ko-KR" altLang="en-US" i="0" dirty="0">
                <a:effectLst/>
                <a:latin typeface="+mn-ea"/>
              </a:rPr>
              <a:t>중앙 값을 의미</a:t>
            </a:r>
            <a:endParaRPr lang="en-US" altLang="ko-KR" i="0" dirty="0">
              <a:effectLst/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제</a:t>
            </a:r>
            <a:r>
              <a:rPr lang="en-US" altLang="ko-KR" b="1" i="0" dirty="0">
                <a:effectLst/>
                <a:latin typeface="+mn-ea"/>
              </a:rPr>
              <a:t>3</a:t>
            </a:r>
            <a:r>
              <a:rPr lang="ko-KR" altLang="en-US" b="1" i="0" dirty="0">
                <a:effectLst/>
                <a:latin typeface="+mn-ea"/>
              </a:rPr>
              <a:t>사분위수</a:t>
            </a:r>
            <a:r>
              <a:rPr lang="en-US" altLang="ko-KR" b="1" i="0" dirty="0">
                <a:effectLst/>
                <a:latin typeface="+mn-ea"/>
              </a:rPr>
              <a:t>(Q3): </a:t>
            </a:r>
            <a:r>
              <a:rPr lang="ko-KR" altLang="en-US" i="0" dirty="0">
                <a:effectLst/>
                <a:latin typeface="+mn-ea"/>
              </a:rPr>
              <a:t>하위 </a:t>
            </a:r>
            <a:r>
              <a:rPr lang="en-US" altLang="ko-KR" i="0" dirty="0">
                <a:effectLst/>
                <a:latin typeface="+mn-ea"/>
              </a:rPr>
              <a:t>75%</a:t>
            </a:r>
            <a:r>
              <a:rPr lang="ko-KR" altLang="en-US" i="0" dirty="0">
                <a:effectLst/>
                <a:latin typeface="+mn-ea"/>
              </a:rPr>
              <a:t>의 데이터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>
                <a:effectLst/>
                <a:latin typeface="+mn-ea"/>
              </a:rPr>
              <a:t>IQR(Interquartile Range): </a:t>
            </a:r>
            <a:r>
              <a:rPr lang="ko-KR" altLang="en-US" i="0" dirty="0">
                <a:effectLst/>
                <a:latin typeface="+mn-ea"/>
              </a:rPr>
              <a:t>제</a:t>
            </a:r>
            <a:r>
              <a:rPr lang="en-US" altLang="ko-KR" i="0" dirty="0">
                <a:effectLst/>
                <a:latin typeface="+mn-ea"/>
              </a:rPr>
              <a:t>1</a:t>
            </a:r>
            <a:r>
              <a:rPr lang="ko-KR" altLang="en-US" i="0" dirty="0">
                <a:effectLst/>
                <a:latin typeface="+mn-ea"/>
              </a:rPr>
              <a:t>사분위수와 제</a:t>
            </a:r>
            <a:r>
              <a:rPr lang="en-US" altLang="ko-KR" i="0" dirty="0">
                <a:effectLst/>
                <a:latin typeface="+mn-ea"/>
              </a:rPr>
              <a:t>3</a:t>
            </a:r>
            <a:r>
              <a:rPr lang="ko-KR" altLang="en-US" i="0" dirty="0">
                <a:effectLst/>
                <a:latin typeface="+mn-ea"/>
              </a:rPr>
              <a:t>사분위수의 차이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 err="1">
                <a:effectLst/>
                <a:latin typeface="+mn-ea"/>
              </a:rPr>
              <a:t>왜도</a:t>
            </a:r>
            <a:r>
              <a:rPr lang="en-US" altLang="ko-KR" b="1" i="0" dirty="0">
                <a:effectLst/>
                <a:latin typeface="+mn-ea"/>
              </a:rPr>
              <a:t>(Skewness): </a:t>
            </a:r>
            <a:r>
              <a:rPr lang="ko-KR" altLang="en-US" i="0" dirty="0">
                <a:effectLst/>
                <a:latin typeface="+mn-ea"/>
              </a:rPr>
              <a:t>데이터 대칭성을 나타내는 척도로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분포의 비대칭 정도를 의미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첨도</a:t>
            </a:r>
            <a:r>
              <a:rPr lang="en-US" altLang="ko-KR" b="1" i="0" dirty="0">
                <a:effectLst/>
                <a:latin typeface="+mn-ea"/>
              </a:rPr>
              <a:t>(Kurtosis): </a:t>
            </a:r>
            <a:r>
              <a:rPr lang="ko-KR" altLang="en-US" i="0" dirty="0">
                <a:effectLst/>
                <a:latin typeface="+mn-ea"/>
              </a:rPr>
              <a:t>데이터의 뾰족한 정도와 꼬리의 길이를 나타내는 척도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범위</a:t>
            </a:r>
            <a:r>
              <a:rPr lang="en-US" altLang="ko-KR" b="1" i="0" dirty="0">
                <a:effectLst/>
                <a:latin typeface="+mn-ea"/>
              </a:rPr>
              <a:t>(Range): </a:t>
            </a:r>
            <a:r>
              <a:rPr lang="ko-KR" altLang="en-US" i="0" dirty="0">
                <a:effectLst/>
                <a:latin typeface="+mn-ea"/>
              </a:rPr>
              <a:t>최대값과 최소값의 차이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데이터의 전체적인 퍼짐 정도를 </a:t>
            </a:r>
            <a:r>
              <a:rPr lang="ko-KR" altLang="en-US" dirty="0">
                <a:latin typeface="+mn-ea"/>
              </a:rPr>
              <a:t>의미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합계</a:t>
            </a:r>
            <a:r>
              <a:rPr lang="en-US" altLang="ko-KR" b="1" i="0" dirty="0">
                <a:effectLst/>
                <a:latin typeface="+mn-ea"/>
              </a:rPr>
              <a:t>(Sum): </a:t>
            </a:r>
            <a:r>
              <a:rPr lang="ko-KR" altLang="en-US" i="0" dirty="0">
                <a:effectLst/>
                <a:latin typeface="+mn-ea"/>
              </a:rPr>
              <a:t>모든 데이터 포인트의 합계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개수</a:t>
            </a:r>
            <a:r>
              <a:rPr lang="en-US" altLang="ko-KR" b="1" i="0" dirty="0">
                <a:effectLst/>
                <a:latin typeface="+mn-ea"/>
              </a:rPr>
              <a:t>(Count): </a:t>
            </a:r>
            <a:r>
              <a:rPr lang="ko-KR" altLang="en-US" i="0" dirty="0">
                <a:effectLst/>
                <a:latin typeface="+mn-ea"/>
              </a:rPr>
              <a:t>데이터 포인트의 총 개수</a:t>
            </a:r>
            <a:endParaRPr lang="en-US" altLang="ko-KR" i="0" dirty="0">
              <a:effectLst/>
              <a:latin typeface="+mn-e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2F69201-C641-2B8D-C937-FE2143B6F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바닥글 개체 틀 15">
            <a:extLst>
              <a:ext uri="{FF2B5EF4-FFF2-40B4-BE49-F238E27FC236}">
                <a16:creationId xmlns:a16="http://schemas.microsoft.com/office/drawing/2014/main" id="{87928534-9739-BAD0-8739-E7A2AC76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CF7307-586D-C90A-999B-17932D1C1F96}"/>
              </a:ext>
            </a:extLst>
          </p:cNvPr>
          <p:cNvGraphicFramePr>
            <a:graphicFrameLocks noGrp="1"/>
          </p:cNvGraphicFramePr>
          <p:nvPr/>
        </p:nvGraphicFramePr>
        <p:xfrm>
          <a:off x="9181341" y="4551418"/>
          <a:ext cx="6866199" cy="360588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62911">
                  <a:extLst>
                    <a:ext uri="{9D8B030D-6E8A-4147-A177-3AD203B41FA5}">
                      <a16:colId xmlns:a16="http://schemas.microsoft.com/office/drawing/2014/main" val="2566474777"/>
                    </a:ext>
                  </a:extLst>
                </a:gridCol>
                <a:gridCol w="762911">
                  <a:extLst>
                    <a:ext uri="{9D8B030D-6E8A-4147-A177-3AD203B41FA5}">
                      <a16:colId xmlns:a16="http://schemas.microsoft.com/office/drawing/2014/main" val="2561738824"/>
                    </a:ext>
                  </a:extLst>
                </a:gridCol>
                <a:gridCol w="762911">
                  <a:extLst>
                    <a:ext uri="{9D8B030D-6E8A-4147-A177-3AD203B41FA5}">
                      <a16:colId xmlns:a16="http://schemas.microsoft.com/office/drawing/2014/main" val="2769840680"/>
                    </a:ext>
                  </a:extLst>
                </a:gridCol>
                <a:gridCol w="762911">
                  <a:extLst>
                    <a:ext uri="{9D8B030D-6E8A-4147-A177-3AD203B41FA5}">
                      <a16:colId xmlns:a16="http://schemas.microsoft.com/office/drawing/2014/main" val="3184151546"/>
                    </a:ext>
                  </a:extLst>
                </a:gridCol>
                <a:gridCol w="762911">
                  <a:extLst>
                    <a:ext uri="{9D8B030D-6E8A-4147-A177-3AD203B41FA5}">
                      <a16:colId xmlns:a16="http://schemas.microsoft.com/office/drawing/2014/main" val="3737276284"/>
                    </a:ext>
                  </a:extLst>
                </a:gridCol>
                <a:gridCol w="762911">
                  <a:extLst>
                    <a:ext uri="{9D8B030D-6E8A-4147-A177-3AD203B41FA5}">
                      <a16:colId xmlns:a16="http://schemas.microsoft.com/office/drawing/2014/main" val="1431543363"/>
                    </a:ext>
                  </a:extLst>
                </a:gridCol>
                <a:gridCol w="762911">
                  <a:extLst>
                    <a:ext uri="{9D8B030D-6E8A-4147-A177-3AD203B41FA5}">
                      <a16:colId xmlns:a16="http://schemas.microsoft.com/office/drawing/2014/main" val="3453022278"/>
                    </a:ext>
                  </a:extLst>
                </a:gridCol>
                <a:gridCol w="762911">
                  <a:extLst>
                    <a:ext uri="{9D8B030D-6E8A-4147-A177-3AD203B41FA5}">
                      <a16:colId xmlns:a16="http://schemas.microsoft.com/office/drawing/2014/main" val="3311749623"/>
                    </a:ext>
                  </a:extLst>
                </a:gridCol>
                <a:gridCol w="762911">
                  <a:extLst>
                    <a:ext uri="{9D8B030D-6E8A-4147-A177-3AD203B41FA5}">
                      <a16:colId xmlns:a16="http://schemas.microsoft.com/office/drawing/2014/main" val="1252782556"/>
                    </a:ext>
                  </a:extLst>
                </a:gridCol>
              </a:tblGrid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dirty="0">
                          <a:effectLst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Time[s]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Signal 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Signal 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Signal 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Sensor 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Sensor 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Sensor 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Sensor 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800532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65.36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318.37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315.55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316.07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648.71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358.88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364.24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542.52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5355010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dirty="0">
                          <a:effectLst/>
                        </a:rPr>
                        <a:t>Std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46.24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9.31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7.25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5.28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63.73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47.03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56.07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96.34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6039824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>
                          <a:effectLst/>
                        </a:rPr>
                        <a:t>Min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299.25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292.5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296.7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417.27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316.07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316.07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316.07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8427064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1" u="none" strike="noStrike" dirty="0">
                          <a:effectLst/>
                        </a:rPr>
                        <a:t>25%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30.06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311.23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311.48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316.07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607.23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317.03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316.07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476.43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0630431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1" u="none" strike="noStrike">
                          <a:effectLst/>
                        </a:rPr>
                        <a:t>50%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60.13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316.07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316.07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316.07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647.59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340.62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339.73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526.15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7635423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1" u="none" strike="noStrike" dirty="0">
                          <a:effectLst/>
                        </a:rPr>
                        <a:t>75%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90.2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325.63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321.44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316.07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694.91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394.92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405.49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608.18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8048342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dirty="0">
                          <a:effectLst/>
                        </a:rPr>
                        <a:t>Max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244.75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339.64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332.25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339.64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878.78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611.89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598.91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980.87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8208545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dirty="0">
                          <a:effectLst/>
                        </a:rPr>
                        <a:t>Variance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2138.57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86.66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52.63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27.84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4061.75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2211.52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3144.14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9281.71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5471539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dirty="0">
                          <a:effectLst/>
                        </a:rPr>
                        <a:t>Range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244.75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40.39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39.75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42.94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461.51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295.81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282.84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664.79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0920394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dirty="0">
                          <a:effectLst/>
                        </a:rPr>
                        <a:t>IQR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60.14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14.39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9.96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87.68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77.89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89.42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131.75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2339549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dirty="0">
                          <a:effectLst/>
                        </a:rPr>
                        <a:t>Skew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1.16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0.66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-0.47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0.14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-0.25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1.02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1.01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0.54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4501638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dirty="0">
                          <a:effectLst/>
                        </a:rPr>
                        <a:t>Kurtosis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1.89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-0.33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-0.38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4.16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1.07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0.49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0.1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0.05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809456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D884B3D-6CC3-C8D2-E893-92531AA844FA}"/>
              </a:ext>
            </a:extLst>
          </p:cNvPr>
          <p:cNvSpPr txBox="1"/>
          <p:nvPr/>
        </p:nvSpPr>
        <p:spPr>
          <a:xfrm>
            <a:off x="10228530" y="8327040"/>
            <a:ext cx="477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표 </a:t>
            </a:r>
            <a:r>
              <a:rPr lang="en-US" altLang="ko-KR" b="1" dirty="0"/>
              <a:t>1. </a:t>
            </a:r>
            <a:r>
              <a:rPr lang="en-US" altLang="ko-KR" dirty="0"/>
              <a:t>16</a:t>
            </a:r>
            <a:r>
              <a:rPr lang="ko-KR" altLang="en-US" dirty="0"/>
              <a:t>개 학습 데이터의 특성 별 기술 통계 값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751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77BDE-D64D-6134-20B7-1B00AA0BC18D}"/>
              </a:ext>
            </a:extLst>
          </p:cNvPr>
          <p:cNvSpPr txBox="1">
            <a:spLocks/>
          </p:cNvSpPr>
          <p:nvPr/>
        </p:nvSpPr>
        <p:spPr>
          <a:xfrm>
            <a:off x="528638" y="-1"/>
            <a:ext cx="15179682" cy="965770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1. </a:t>
            </a:r>
            <a:r>
              <a:rPr lang="ko-KR" altLang="en-US" sz="1600" b="1" dirty="0">
                <a:solidFill>
                  <a:srgbClr val="062F87"/>
                </a:solidFill>
                <a:latin typeface="+mj-ea"/>
              </a:rPr>
              <a:t>탐색적 데이터 분석</a:t>
            </a:r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  </a:t>
            </a:r>
            <a:r>
              <a:rPr lang="ko-KR" altLang="en-US" sz="2800" b="1" dirty="0">
                <a:latin typeface="+mj-ea"/>
              </a:rPr>
              <a:t>특성 별 기술통계 분석</a:t>
            </a:r>
            <a:r>
              <a:rPr lang="en-US" altLang="ko-KR" sz="2800" b="1" dirty="0">
                <a:latin typeface="+mj-ea"/>
              </a:rPr>
              <a:t>(</a:t>
            </a:r>
            <a:r>
              <a:rPr lang="ko-KR" altLang="en-US" sz="2800" b="1" dirty="0">
                <a:latin typeface="+mj-ea"/>
              </a:rPr>
              <a:t>통계치 분석</a:t>
            </a:r>
            <a:r>
              <a:rPr lang="en-US" altLang="ko-KR" sz="2800" b="1" dirty="0">
                <a:latin typeface="+mj-ea"/>
              </a:rPr>
              <a:t>)</a:t>
            </a:r>
            <a:endParaRPr lang="ko-KR" altLang="en-US" sz="2400" b="1" dirty="0">
              <a:latin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1816AA-2249-57C9-AFCF-EB43011489E8}"/>
              </a:ext>
            </a:extLst>
          </p:cNvPr>
          <p:cNvSpPr/>
          <p:nvPr/>
        </p:nvSpPr>
        <p:spPr>
          <a:xfrm flipV="1">
            <a:off x="0" y="1027686"/>
            <a:ext cx="16238538" cy="45719"/>
          </a:xfrm>
          <a:prstGeom prst="rect">
            <a:avLst/>
          </a:prstGeom>
          <a:solidFill>
            <a:srgbClr val="062F87"/>
          </a:solidFill>
          <a:ln>
            <a:solidFill>
              <a:srgbClr val="062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2F69201-C641-2B8D-C937-FE2143B6F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바닥글 개체 틀 15">
            <a:extLst>
              <a:ext uri="{FF2B5EF4-FFF2-40B4-BE49-F238E27FC236}">
                <a16:creationId xmlns:a16="http://schemas.microsoft.com/office/drawing/2014/main" id="{87928534-9739-BAD0-8739-E7A2AC76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B15D9-95FF-EDF2-7E9C-A6780786D593}"/>
              </a:ext>
            </a:extLst>
          </p:cNvPr>
          <p:cNvSpPr txBox="1"/>
          <p:nvPr/>
        </p:nvSpPr>
        <p:spPr>
          <a:xfrm>
            <a:off x="539655" y="1477370"/>
            <a:ext cx="15179681" cy="6686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Time[s]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Time[s]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분에서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사이의 중앙값을 가지며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큰 범위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(0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초에서 약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244.75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높은 표준편차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가짐으로써 데이터 포인트가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평균값에서 멀리 떨어져 있음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왜도가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1.16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으로 데이터가 오른쪽으로 긴 꼬리를 가지고 있으며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일부 데이터 포인트가 매우 긴 지속 시간을 가지고 있음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첨도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1.89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정규 분포보다 약간 뾰족한 분포를 가지고 있음을 확인</a:t>
            </a:r>
            <a:endParaRPr lang="en-US" altLang="ko-KR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Signal A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Signal B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두 신호 모두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340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사이의 값들을 가지며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비교적 작은 표준편차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가지고 있어 값들이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평균 주위에 밀집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 있음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Signal A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왜도는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0.66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이는 분포가 오른쪽으로 약간 긴 꼬리를 가지고 있음을 확인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Signal B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왜도는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-0.47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이는 분포가 왼쪽으로 약간 긴 꼬리를 가지고 있음을 확인</a:t>
            </a:r>
            <a:endParaRPr lang="en-US" altLang="ko-KR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Signal C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Signal C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5.28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낮은 표준편차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가지고 있으며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모든 값들이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중앙값에 매우 밀집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 있음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(IQR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0). 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추가적으로 </a:t>
            </a:r>
            <a:r>
              <a:rPr lang="ko-KR" altLang="en-US" b="1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첨도가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4.16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매우 높으며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이는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분포가 매우 뾰족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하고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꼬리 부분에 이상치가 존재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할 가능성이 높다는 것을 의미</a:t>
            </a:r>
            <a:endParaRPr lang="en-US" altLang="ko-KR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Sensor A, Sensor B, Sensor C, Sensor D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모든 센서들은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300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이상의 값을 가지며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Sensor A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Sensor D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표준편차가 상대적으로 높아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Sensor A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Sensor D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더 넓은 범위의 값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가지고 있음을 확인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Sensor B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Sensor C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ko-KR" altLang="en-US" b="1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왜도가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이상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분포가 오른쪽으로 긴 꼬리를 가지고 있음을 확인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이는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꼬리 부분에 높은 값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데이터 포인트가 존재함을 의미</a:t>
            </a:r>
            <a:endParaRPr lang="en-US" altLang="ko-KR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412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77BDE-D64D-6134-20B7-1B00AA0BC18D}"/>
              </a:ext>
            </a:extLst>
          </p:cNvPr>
          <p:cNvSpPr txBox="1">
            <a:spLocks/>
          </p:cNvSpPr>
          <p:nvPr/>
        </p:nvSpPr>
        <p:spPr>
          <a:xfrm>
            <a:off x="528638" y="-1"/>
            <a:ext cx="15179682" cy="965770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1. </a:t>
            </a:r>
            <a:r>
              <a:rPr lang="ko-KR" altLang="en-US" sz="1600" b="1" dirty="0">
                <a:solidFill>
                  <a:srgbClr val="062F87"/>
                </a:solidFill>
                <a:latin typeface="+mj-ea"/>
              </a:rPr>
              <a:t>탐색적 데이터 분석</a:t>
            </a:r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  </a:t>
            </a:r>
            <a:r>
              <a:rPr lang="ko-KR" altLang="en-US" sz="2800" b="1" dirty="0">
                <a:latin typeface="+mj-ea"/>
              </a:rPr>
              <a:t>특성 별 기술통계</a:t>
            </a:r>
            <a:r>
              <a:rPr lang="en-US" altLang="ko-KR" sz="2800" b="1" dirty="0">
                <a:latin typeface="+mj-ea"/>
              </a:rPr>
              <a:t> </a:t>
            </a:r>
            <a:r>
              <a:rPr lang="ko-KR" altLang="en-US" sz="2800" b="1" dirty="0">
                <a:latin typeface="+mj-ea"/>
              </a:rPr>
              <a:t>분석</a:t>
            </a:r>
            <a:r>
              <a:rPr lang="en-US" altLang="ko-KR" sz="2800" b="1" dirty="0">
                <a:latin typeface="+mj-ea"/>
              </a:rPr>
              <a:t>(</a:t>
            </a:r>
            <a:r>
              <a:rPr lang="ko-KR" altLang="en-US" sz="2800" b="1" dirty="0">
                <a:latin typeface="+mj-ea"/>
              </a:rPr>
              <a:t>상관관계 분석</a:t>
            </a:r>
            <a:r>
              <a:rPr lang="en-US" altLang="ko-KR" sz="2800" b="1" dirty="0">
                <a:latin typeface="+mj-ea"/>
              </a:rPr>
              <a:t>)</a:t>
            </a:r>
            <a:endParaRPr lang="ko-KR" altLang="en-US" sz="2400" b="1" dirty="0">
              <a:latin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1816AA-2249-57C9-AFCF-EB43011489E8}"/>
              </a:ext>
            </a:extLst>
          </p:cNvPr>
          <p:cNvSpPr/>
          <p:nvPr/>
        </p:nvSpPr>
        <p:spPr>
          <a:xfrm flipV="1">
            <a:off x="0" y="1027686"/>
            <a:ext cx="16238538" cy="45719"/>
          </a:xfrm>
          <a:prstGeom prst="rect">
            <a:avLst/>
          </a:prstGeom>
          <a:solidFill>
            <a:srgbClr val="062F87"/>
          </a:solidFill>
          <a:ln>
            <a:solidFill>
              <a:srgbClr val="062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2F69201-C641-2B8D-C937-FE2143B6F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바닥글 개체 틀 15">
            <a:extLst>
              <a:ext uri="{FF2B5EF4-FFF2-40B4-BE49-F238E27FC236}">
                <a16:creationId xmlns:a16="http://schemas.microsoft.com/office/drawing/2014/main" id="{87928534-9739-BAD0-8739-E7A2AC76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2" name="그림 11" descr="텍스트, 스크린샷, 사각형, 직사각형이(가) 표시된 사진&#10;&#10;자동 생성된 설명">
            <a:extLst>
              <a:ext uri="{FF2B5EF4-FFF2-40B4-BE49-F238E27FC236}">
                <a16:creationId xmlns:a16="http://schemas.microsoft.com/office/drawing/2014/main" id="{F27CF308-1DF2-FC00-16E0-A18B04C637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8" t="7576" r="13352" b="6359"/>
          <a:stretch/>
        </p:blipFill>
        <p:spPr>
          <a:xfrm>
            <a:off x="8680753" y="1701140"/>
            <a:ext cx="7362843" cy="64649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28EC34-9C09-918C-0FA8-6F476904D7F0}"/>
              </a:ext>
            </a:extLst>
          </p:cNvPr>
          <p:cNvSpPr txBox="1"/>
          <p:nvPr/>
        </p:nvSpPr>
        <p:spPr>
          <a:xfrm>
            <a:off x="528639" y="1807874"/>
            <a:ext cx="8023690" cy="627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b="1" i="0" dirty="0">
                <a:effectLst/>
                <a:latin typeface="+mn-ea"/>
              </a:rPr>
              <a:t>Time[s]</a:t>
            </a:r>
            <a:r>
              <a:rPr lang="ko-KR" altLang="en-US" i="0" dirty="0">
                <a:effectLst/>
                <a:latin typeface="+mn-ea"/>
              </a:rPr>
              <a:t>는 </a:t>
            </a:r>
            <a:r>
              <a:rPr lang="en-US" altLang="ko-KR" i="0" dirty="0">
                <a:effectLst/>
                <a:latin typeface="+mn-ea"/>
              </a:rPr>
              <a:t>Sensor B </a:t>
            </a:r>
            <a:r>
              <a:rPr lang="ko-KR" altLang="en-US" i="0" dirty="0">
                <a:effectLst/>
                <a:latin typeface="+mn-ea"/>
              </a:rPr>
              <a:t>와 중간의 양의 상관관계</a:t>
            </a:r>
            <a:r>
              <a:rPr lang="en-US" altLang="ko-KR" i="0" dirty="0">
                <a:effectLst/>
                <a:latin typeface="+mn-ea"/>
              </a:rPr>
              <a:t>(</a:t>
            </a:r>
            <a:r>
              <a:rPr lang="ko-KR" altLang="en-US" i="0" dirty="0">
                <a:effectLst/>
                <a:latin typeface="+mn-ea"/>
              </a:rPr>
              <a:t>약 </a:t>
            </a:r>
            <a:r>
              <a:rPr lang="en-US" altLang="ko-KR" i="0" dirty="0">
                <a:effectLst/>
                <a:latin typeface="+mn-ea"/>
              </a:rPr>
              <a:t>0.299), </a:t>
            </a:r>
            <a:br>
              <a:rPr lang="en-US" altLang="ko-KR" i="0" dirty="0">
                <a:effectLst/>
                <a:latin typeface="+mn-ea"/>
              </a:rPr>
            </a:br>
            <a:r>
              <a:rPr lang="en-US" altLang="ko-KR" i="0" dirty="0">
                <a:effectLst/>
                <a:latin typeface="+mn-ea"/>
              </a:rPr>
              <a:t>Signal A,</a:t>
            </a:r>
            <a:r>
              <a:rPr lang="ko-KR" altLang="en-US" i="0" dirty="0">
                <a:effectLst/>
                <a:latin typeface="+mn-ea"/>
              </a:rPr>
              <a:t> </a:t>
            </a:r>
            <a:r>
              <a:rPr lang="en-US" altLang="ko-KR" i="0" dirty="0">
                <a:effectLst/>
                <a:latin typeface="+mn-ea"/>
              </a:rPr>
              <a:t>Sensor C </a:t>
            </a:r>
            <a:r>
              <a:rPr lang="ko-KR" altLang="en-US" i="0" dirty="0">
                <a:effectLst/>
                <a:latin typeface="+mn-ea"/>
              </a:rPr>
              <a:t>와는 중간의 음의 상관관계</a:t>
            </a:r>
            <a:r>
              <a:rPr lang="en-US" altLang="ko-KR" i="0" dirty="0">
                <a:effectLst/>
                <a:latin typeface="+mn-ea"/>
              </a:rPr>
              <a:t>(</a:t>
            </a:r>
            <a:r>
              <a:rPr lang="ko-KR" altLang="en-US" i="0" dirty="0">
                <a:effectLst/>
                <a:latin typeface="+mn-ea"/>
              </a:rPr>
              <a:t>각각 약 </a:t>
            </a:r>
            <a:r>
              <a:rPr lang="en-US" altLang="ko-KR" i="0" dirty="0">
                <a:effectLst/>
                <a:latin typeface="+mn-ea"/>
              </a:rPr>
              <a:t>-0.227, -0.202)</a:t>
            </a:r>
            <a:br>
              <a:rPr lang="en-US" altLang="ko-KR" i="0" dirty="0">
                <a:effectLst/>
                <a:latin typeface="+mn-ea"/>
              </a:rPr>
            </a:br>
            <a:r>
              <a:rPr lang="ko-KR" altLang="en-US" i="0" dirty="0">
                <a:effectLst/>
                <a:latin typeface="+mn-ea"/>
              </a:rPr>
              <a:t>이는 시간이 지남에 따라 </a:t>
            </a:r>
            <a:r>
              <a:rPr lang="en-US" altLang="ko-KR" b="1" i="0" dirty="0">
                <a:effectLst/>
                <a:latin typeface="+mn-ea"/>
              </a:rPr>
              <a:t>Sensor B</a:t>
            </a:r>
            <a:r>
              <a:rPr lang="ko-KR" altLang="en-US" b="1" i="0" dirty="0">
                <a:effectLst/>
                <a:latin typeface="+mn-ea"/>
              </a:rPr>
              <a:t>의 값이 증가</a:t>
            </a:r>
            <a:r>
              <a:rPr lang="ko-KR" altLang="en-US" i="0" dirty="0">
                <a:effectLst/>
                <a:latin typeface="+mn-ea"/>
              </a:rPr>
              <a:t>하고</a:t>
            </a:r>
            <a:r>
              <a:rPr lang="en-US" altLang="ko-KR" i="0" dirty="0">
                <a:effectLst/>
                <a:latin typeface="+mn-ea"/>
              </a:rPr>
              <a:t>, </a:t>
            </a:r>
            <a:br>
              <a:rPr lang="en-US" altLang="ko-KR" i="0" dirty="0">
                <a:effectLst/>
                <a:latin typeface="+mn-ea"/>
              </a:rPr>
            </a:br>
            <a:r>
              <a:rPr lang="ko-KR" altLang="en-US" i="0" dirty="0">
                <a:effectLst/>
                <a:latin typeface="+mn-ea"/>
              </a:rPr>
              <a:t>반면에 </a:t>
            </a:r>
            <a:r>
              <a:rPr lang="en-US" altLang="ko-KR" b="1" i="0" dirty="0">
                <a:effectLst/>
                <a:latin typeface="+mn-ea"/>
              </a:rPr>
              <a:t>Signal A</a:t>
            </a:r>
            <a:r>
              <a:rPr lang="ko-KR" altLang="en-US" b="1" i="0" dirty="0">
                <a:effectLst/>
                <a:latin typeface="+mn-ea"/>
              </a:rPr>
              <a:t>와 </a:t>
            </a:r>
            <a:r>
              <a:rPr lang="en-US" altLang="ko-KR" b="1" i="0" dirty="0">
                <a:effectLst/>
                <a:latin typeface="+mn-ea"/>
              </a:rPr>
              <a:t>Sensor C</a:t>
            </a:r>
            <a:r>
              <a:rPr lang="ko-KR" altLang="en-US" b="1" i="0" dirty="0">
                <a:effectLst/>
                <a:latin typeface="+mn-ea"/>
              </a:rPr>
              <a:t>의 값은 감소</a:t>
            </a:r>
            <a:r>
              <a:rPr lang="ko-KR" altLang="en-US" i="0" dirty="0">
                <a:effectLst/>
                <a:latin typeface="+mn-ea"/>
              </a:rPr>
              <a:t>하는 경향을 보임</a:t>
            </a:r>
            <a:endParaRPr lang="en-US" altLang="ko-KR" i="0" dirty="0">
              <a:effectLst/>
              <a:latin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b="1" i="0" dirty="0">
                <a:effectLst/>
                <a:latin typeface="+mn-ea"/>
              </a:rPr>
              <a:t>Signal A</a:t>
            </a:r>
            <a:r>
              <a:rPr lang="ko-KR" altLang="en-US" dirty="0">
                <a:latin typeface="+mn-ea"/>
              </a:rPr>
              <a:t>와</a:t>
            </a:r>
            <a:r>
              <a:rPr lang="ko-KR" altLang="en-US" i="0" dirty="0">
                <a:effectLst/>
                <a:latin typeface="+mn-ea"/>
              </a:rPr>
              <a:t> </a:t>
            </a:r>
            <a:r>
              <a:rPr lang="en-US" altLang="ko-KR" i="0" dirty="0">
                <a:effectLst/>
                <a:latin typeface="+mn-ea"/>
              </a:rPr>
              <a:t>Signal B</a:t>
            </a:r>
            <a:r>
              <a:rPr lang="ko-KR" altLang="en-US" i="0" dirty="0">
                <a:effectLst/>
                <a:latin typeface="+mn-ea"/>
              </a:rPr>
              <a:t>는 </a:t>
            </a:r>
            <a:r>
              <a:rPr lang="ko-KR" altLang="en-US" b="1" i="0" dirty="0">
                <a:effectLst/>
                <a:latin typeface="+mn-ea"/>
              </a:rPr>
              <a:t>매우 강한 양의 상관관계</a:t>
            </a:r>
            <a:r>
              <a:rPr lang="en-US" altLang="ko-KR" i="0" dirty="0">
                <a:effectLst/>
                <a:latin typeface="+mn-ea"/>
              </a:rPr>
              <a:t>(</a:t>
            </a:r>
            <a:r>
              <a:rPr lang="ko-KR" altLang="en-US" i="0" dirty="0">
                <a:effectLst/>
                <a:latin typeface="+mn-ea"/>
              </a:rPr>
              <a:t>약 </a:t>
            </a:r>
            <a:r>
              <a:rPr lang="en-US" altLang="ko-KR" i="0" dirty="0">
                <a:effectLst/>
                <a:latin typeface="+mn-ea"/>
              </a:rPr>
              <a:t>0.725) </a:t>
            </a:r>
            <a:br>
              <a:rPr lang="en-US" altLang="ko-KR" i="0" dirty="0">
                <a:effectLst/>
                <a:latin typeface="+mn-ea"/>
              </a:rPr>
            </a:br>
            <a:r>
              <a:rPr lang="ko-KR" altLang="en-US" i="0" dirty="0">
                <a:effectLst/>
                <a:latin typeface="+mn-ea"/>
              </a:rPr>
              <a:t>이는 두 신호가 같은 원인이나 상호 영향을 받을 가능성 높으며</a:t>
            </a:r>
            <a:r>
              <a:rPr lang="en-US" altLang="ko-KR" i="0" dirty="0">
                <a:effectLst/>
                <a:latin typeface="+mn-ea"/>
              </a:rPr>
              <a:t>,</a:t>
            </a:r>
            <a:br>
              <a:rPr lang="en-US" altLang="ko-KR" i="0" dirty="0">
                <a:effectLst/>
                <a:latin typeface="+mn-ea"/>
              </a:rPr>
            </a:br>
            <a:r>
              <a:rPr lang="en-US" altLang="ko-KR" i="0" dirty="0">
                <a:effectLst/>
                <a:latin typeface="+mn-ea"/>
              </a:rPr>
              <a:t>Sensor C (</a:t>
            </a:r>
            <a:r>
              <a:rPr lang="ko-KR" altLang="en-US" i="0" dirty="0">
                <a:effectLst/>
                <a:latin typeface="+mn-ea"/>
              </a:rPr>
              <a:t>약 </a:t>
            </a:r>
            <a:r>
              <a:rPr lang="en-US" altLang="ko-KR" i="0" dirty="0">
                <a:effectLst/>
                <a:latin typeface="+mn-ea"/>
              </a:rPr>
              <a:t>0.515)</a:t>
            </a:r>
            <a:r>
              <a:rPr lang="ko-KR" altLang="en-US" i="0" dirty="0">
                <a:effectLst/>
                <a:latin typeface="+mn-ea"/>
              </a:rPr>
              <a:t>와 </a:t>
            </a:r>
            <a:r>
              <a:rPr lang="en-US" altLang="ko-KR" i="0" dirty="0">
                <a:effectLst/>
                <a:latin typeface="+mn-ea"/>
              </a:rPr>
              <a:t>Sensor D (</a:t>
            </a:r>
            <a:r>
              <a:rPr lang="ko-KR" altLang="en-US" i="0" dirty="0">
                <a:effectLst/>
                <a:latin typeface="+mn-ea"/>
              </a:rPr>
              <a:t>약 </a:t>
            </a:r>
            <a:r>
              <a:rPr lang="en-US" altLang="ko-KR" i="0" dirty="0">
                <a:effectLst/>
                <a:latin typeface="+mn-ea"/>
              </a:rPr>
              <a:t>0.447)</a:t>
            </a:r>
            <a:r>
              <a:rPr lang="ko-KR" altLang="en-US" i="0" dirty="0">
                <a:effectLst/>
                <a:latin typeface="+mn-ea"/>
              </a:rPr>
              <a:t>와도 </a:t>
            </a:r>
            <a:r>
              <a:rPr lang="ko-KR" altLang="en-US" b="1" i="0" dirty="0">
                <a:effectLst/>
                <a:latin typeface="+mn-ea"/>
              </a:rPr>
              <a:t>강한 양의 상관관계</a:t>
            </a:r>
            <a:r>
              <a:rPr lang="en-US" altLang="ko-KR" b="1" i="0" dirty="0">
                <a:effectLst/>
                <a:latin typeface="+mn-ea"/>
              </a:rPr>
              <a:t> </a:t>
            </a:r>
            <a:br>
              <a:rPr lang="en-US" altLang="ko-KR" i="0" dirty="0">
                <a:effectLst/>
                <a:latin typeface="+mn-ea"/>
              </a:rPr>
            </a:br>
            <a:r>
              <a:rPr lang="en-US" altLang="ko-KR" i="0" dirty="0">
                <a:effectLst/>
                <a:latin typeface="+mn-ea"/>
              </a:rPr>
              <a:t>→ </a:t>
            </a:r>
            <a:r>
              <a:rPr lang="en-US" altLang="ko-KR" b="1" i="0" dirty="0">
                <a:effectLst/>
                <a:latin typeface="+mn-ea"/>
              </a:rPr>
              <a:t>Signal A</a:t>
            </a:r>
            <a:r>
              <a:rPr lang="ko-KR" altLang="en-US" b="1" i="0" dirty="0">
                <a:effectLst/>
                <a:latin typeface="+mn-ea"/>
              </a:rPr>
              <a:t>의 변화가 </a:t>
            </a:r>
            <a:r>
              <a:rPr lang="en-US" altLang="ko-KR" b="1" dirty="0" err="1">
                <a:latin typeface="+mn-ea"/>
              </a:rPr>
              <a:t>Signel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B,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Sensor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C,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Sensor D</a:t>
            </a:r>
            <a:r>
              <a:rPr lang="ko-KR" altLang="en-US" b="1" dirty="0">
                <a:latin typeface="+mn-ea"/>
              </a:rPr>
              <a:t>와</a:t>
            </a:r>
            <a:r>
              <a:rPr lang="ko-KR" altLang="en-US" b="1" i="0" dirty="0">
                <a:effectLst/>
                <a:latin typeface="+mn-ea"/>
              </a:rPr>
              <a:t> 관련</a:t>
            </a:r>
            <a:endParaRPr lang="en-US" altLang="ko-KR" b="1" i="0" dirty="0">
              <a:effectLst/>
              <a:latin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b="1" i="0" dirty="0">
                <a:effectLst/>
                <a:latin typeface="+mn-ea"/>
              </a:rPr>
              <a:t>Signal B</a:t>
            </a:r>
            <a:r>
              <a:rPr lang="en-US" altLang="ko-KR" i="0" dirty="0">
                <a:effectLst/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또한 </a:t>
            </a:r>
            <a:r>
              <a:rPr lang="en-US" altLang="ko-KR" i="0" dirty="0">
                <a:effectLst/>
                <a:latin typeface="+mn-ea"/>
              </a:rPr>
              <a:t>Sensor C (</a:t>
            </a:r>
            <a:r>
              <a:rPr lang="ko-KR" altLang="en-US" i="0" dirty="0">
                <a:effectLst/>
                <a:latin typeface="+mn-ea"/>
              </a:rPr>
              <a:t>약 </a:t>
            </a:r>
            <a:r>
              <a:rPr lang="en-US" altLang="ko-KR" i="0" dirty="0">
                <a:effectLst/>
                <a:latin typeface="+mn-ea"/>
              </a:rPr>
              <a:t>0.529)</a:t>
            </a:r>
            <a:r>
              <a:rPr lang="ko-KR" altLang="en-US" i="0" dirty="0">
                <a:effectLst/>
                <a:latin typeface="+mn-ea"/>
              </a:rPr>
              <a:t>와 </a:t>
            </a:r>
            <a:r>
              <a:rPr lang="en-US" altLang="ko-KR" i="0" dirty="0">
                <a:effectLst/>
                <a:latin typeface="+mn-ea"/>
              </a:rPr>
              <a:t>Sensor D (</a:t>
            </a:r>
            <a:r>
              <a:rPr lang="ko-KR" altLang="en-US" i="0" dirty="0">
                <a:effectLst/>
                <a:latin typeface="+mn-ea"/>
              </a:rPr>
              <a:t>약 </a:t>
            </a:r>
            <a:r>
              <a:rPr lang="en-US" altLang="ko-KR" i="0" dirty="0">
                <a:effectLst/>
                <a:latin typeface="+mn-ea"/>
              </a:rPr>
              <a:t>0.400)</a:t>
            </a:r>
            <a:r>
              <a:rPr lang="ko-KR" altLang="en-US" i="0" dirty="0">
                <a:effectLst/>
                <a:latin typeface="+mn-ea"/>
              </a:rPr>
              <a:t>와 </a:t>
            </a:r>
            <a:br>
              <a:rPr lang="en-US" altLang="ko-KR" i="0" dirty="0">
                <a:effectLst/>
                <a:latin typeface="+mn-ea"/>
              </a:rPr>
            </a:br>
            <a:r>
              <a:rPr lang="ko-KR" altLang="en-US" i="0" dirty="0">
                <a:effectLst/>
                <a:latin typeface="+mn-ea"/>
              </a:rPr>
              <a:t>중간 정도의 양의 상관관계를 보여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en-US" altLang="ko-KR" b="1" i="0" dirty="0">
                <a:effectLst/>
                <a:latin typeface="+mn-ea"/>
              </a:rPr>
              <a:t>Signal A</a:t>
            </a:r>
            <a:r>
              <a:rPr lang="ko-KR" altLang="en-US" b="1" i="0" dirty="0">
                <a:effectLst/>
                <a:latin typeface="+mn-ea"/>
              </a:rPr>
              <a:t>와 유사한 관계</a:t>
            </a:r>
            <a:r>
              <a:rPr lang="ko-KR" altLang="en-US" i="0" dirty="0">
                <a:effectLst/>
                <a:latin typeface="+mn-ea"/>
              </a:rPr>
              <a:t>를 보임</a:t>
            </a:r>
            <a:endParaRPr lang="en-US" altLang="ko-KR" i="0" dirty="0">
              <a:effectLst/>
              <a:latin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b="1" i="0" dirty="0">
                <a:effectLst/>
                <a:latin typeface="+mn-ea"/>
              </a:rPr>
              <a:t>Sensor A </a:t>
            </a:r>
            <a:r>
              <a:rPr lang="ko-KR" altLang="en-US" b="1" i="0" dirty="0">
                <a:effectLst/>
                <a:latin typeface="+mn-ea"/>
              </a:rPr>
              <a:t>와 </a:t>
            </a:r>
            <a:r>
              <a:rPr lang="en-US" altLang="ko-KR" b="1" i="0" dirty="0">
                <a:effectLst/>
                <a:latin typeface="+mn-ea"/>
              </a:rPr>
              <a:t>Sensor B </a:t>
            </a:r>
            <a:r>
              <a:rPr lang="ko-KR" altLang="en-US" b="1" i="0" dirty="0">
                <a:effectLst/>
                <a:latin typeface="+mn-ea"/>
              </a:rPr>
              <a:t>는 약한 양의 상관관계</a:t>
            </a:r>
            <a:r>
              <a:rPr lang="en-US" altLang="ko-KR" i="0" dirty="0">
                <a:effectLst/>
                <a:latin typeface="+mn-ea"/>
              </a:rPr>
              <a:t>(</a:t>
            </a:r>
            <a:r>
              <a:rPr lang="ko-KR" altLang="en-US" i="0" dirty="0">
                <a:effectLst/>
                <a:latin typeface="+mn-ea"/>
              </a:rPr>
              <a:t>약 </a:t>
            </a:r>
            <a:r>
              <a:rPr lang="en-US" altLang="ko-KR" i="0" dirty="0">
                <a:effectLst/>
                <a:latin typeface="+mn-ea"/>
              </a:rPr>
              <a:t>0.217)</a:t>
            </a:r>
            <a:r>
              <a:rPr lang="ko-KR" altLang="en-US" i="0" dirty="0">
                <a:effectLst/>
                <a:latin typeface="+mn-ea"/>
              </a:rPr>
              <a:t>를 보여</a:t>
            </a:r>
            <a:r>
              <a:rPr lang="en-US" altLang="ko-KR" i="0" dirty="0">
                <a:effectLst/>
                <a:latin typeface="+mn-ea"/>
              </a:rPr>
              <a:t>, </a:t>
            </a:r>
            <a:br>
              <a:rPr lang="en-US" altLang="ko-KR" i="0" dirty="0">
                <a:effectLst/>
                <a:latin typeface="+mn-ea"/>
              </a:rPr>
            </a:br>
            <a:r>
              <a:rPr lang="ko-KR" altLang="en-US" i="0" dirty="0">
                <a:effectLst/>
                <a:latin typeface="+mn-ea"/>
              </a:rPr>
              <a:t>해당 센서들 간에 약한 상관 관계 가짐</a:t>
            </a:r>
            <a:endParaRPr lang="en-US" altLang="ko-KR" i="0" dirty="0">
              <a:effectLst/>
              <a:latin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b="1" i="0" dirty="0">
                <a:effectLst/>
                <a:latin typeface="+mn-ea"/>
              </a:rPr>
              <a:t>Sensor C </a:t>
            </a:r>
            <a:r>
              <a:rPr lang="ko-KR" altLang="en-US" b="1" i="0" dirty="0">
                <a:effectLst/>
                <a:latin typeface="+mn-ea"/>
              </a:rPr>
              <a:t>와 </a:t>
            </a:r>
            <a:r>
              <a:rPr lang="en-US" altLang="ko-KR" b="1" i="0" dirty="0">
                <a:effectLst/>
                <a:latin typeface="+mn-ea"/>
              </a:rPr>
              <a:t>Sensor D </a:t>
            </a:r>
            <a:r>
              <a:rPr lang="ko-KR" altLang="en-US" b="1" i="0" dirty="0">
                <a:effectLst/>
                <a:latin typeface="+mn-ea"/>
              </a:rPr>
              <a:t>는 중간 정도의 양의 상관관계</a:t>
            </a:r>
            <a:r>
              <a:rPr lang="en-US" altLang="ko-KR" i="0" dirty="0">
                <a:effectLst/>
                <a:latin typeface="+mn-ea"/>
              </a:rPr>
              <a:t>(</a:t>
            </a:r>
            <a:r>
              <a:rPr lang="ko-KR" altLang="en-US" i="0" dirty="0">
                <a:effectLst/>
                <a:latin typeface="+mn-ea"/>
              </a:rPr>
              <a:t>약 </a:t>
            </a:r>
            <a:r>
              <a:rPr lang="en-US" altLang="ko-KR" i="0" dirty="0">
                <a:effectLst/>
                <a:latin typeface="+mn-ea"/>
              </a:rPr>
              <a:t>0.441)</a:t>
            </a:r>
            <a:br>
              <a:rPr lang="en-US" altLang="ko-KR" i="0" dirty="0">
                <a:effectLst/>
                <a:latin typeface="+mn-ea"/>
              </a:rPr>
            </a:br>
            <a:r>
              <a:rPr lang="ko-KR" altLang="en-US" dirty="0">
                <a:latin typeface="+mn-ea"/>
              </a:rPr>
              <a:t>해당</a:t>
            </a:r>
            <a:r>
              <a:rPr lang="ko-KR" altLang="en-US" i="0" dirty="0">
                <a:effectLst/>
                <a:latin typeface="+mn-ea"/>
              </a:rPr>
              <a:t> 센서들이 서로 관련된 현상을 측정하거나 유사한 요인의 영향을 받을 수 있음을 확인</a:t>
            </a:r>
            <a:endParaRPr lang="en-US" altLang="ko-KR" i="0" dirty="0">
              <a:effectLst/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847906-CB17-A7C1-AFEE-0F428AC17372}"/>
              </a:ext>
            </a:extLst>
          </p:cNvPr>
          <p:cNvSpPr txBox="1"/>
          <p:nvPr/>
        </p:nvSpPr>
        <p:spPr>
          <a:xfrm>
            <a:off x="9772888" y="8219887"/>
            <a:ext cx="517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3. </a:t>
            </a:r>
            <a:r>
              <a:rPr lang="en-US" altLang="ko-KR" dirty="0"/>
              <a:t>16</a:t>
            </a:r>
            <a:r>
              <a:rPr lang="ko-KR" altLang="en-US" dirty="0"/>
              <a:t>개 학습 데이터가 합산된  상관 관계 행렬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3606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7050ECC-4ED9-0091-58E0-551A6FF3D4B5}"/>
              </a:ext>
            </a:extLst>
          </p:cNvPr>
          <p:cNvSpPr txBox="1">
            <a:spLocks/>
          </p:cNvSpPr>
          <p:nvPr/>
        </p:nvSpPr>
        <p:spPr>
          <a:xfrm>
            <a:off x="528638" y="-1"/>
            <a:ext cx="15179682" cy="965770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2. </a:t>
            </a:r>
            <a:r>
              <a:rPr lang="ko-KR" altLang="en-US" sz="1600" b="1" dirty="0">
                <a:solidFill>
                  <a:srgbClr val="062F87"/>
                </a:solidFill>
                <a:latin typeface="+mj-ea"/>
              </a:rPr>
              <a:t>데이터 </a:t>
            </a:r>
            <a:r>
              <a:rPr lang="ko-KR" altLang="en-US" sz="1600" b="1" dirty="0" err="1">
                <a:solidFill>
                  <a:srgbClr val="062F87"/>
                </a:solidFill>
                <a:latin typeface="+mj-ea"/>
              </a:rPr>
              <a:t>전처리</a:t>
            </a:r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  </a:t>
            </a:r>
            <a:r>
              <a:rPr lang="ko-KR" altLang="en-US" sz="2800" b="1" dirty="0">
                <a:latin typeface="+mj-ea"/>
              </a:rPr>
              <a:t>특성 별 통계 값 계산</a:t>
            </a:r>
            <a:endParaRPr lang="ko-KR" altLang="en-US" sz="2400" b="1" dirty="0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993D6-5E3D-67AC-D554-168ABE7504AC}"/>
              </a:ext>
            </a:extLst>
          </p:cNvPr>
          <p:cNvSpPr txBox="1"/>
          <p:nvPr/>
        </p:nvSpPr>
        <p:spPr>
          <a:xfrm>
            <a:off x="806132" y="7722661"/>
            <a:ext cx="1322456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i="0" dirty="0">
                <a:effectLst/>
                <a:latin typeface="+mn-ea"/>
              </a:rPr>
              <a:t>각 특성의 최대값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최소값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평균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표준편차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중앙값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 err="1">
                <a:effectLst/>
                <a:latin typeface="+mn-ea"/>
              </a:rPr>
              <a:t>사분위</a:t>
            </a:r>
            <a:r>
              <a:rPr lang="ko-KR" altLang="en-US" i="0" dirty="0">
                <a:effectLst/>
                <a:latin typeface="+mn-ea"/>
              </a:rPr>
              <a:t> 수를 담은 사전</a:t>
            </a:r>
            <a:r>
              <a:rPr lang="en-US" altLang="ko-KR" i="0" dirty="0">
                <a:effectLst/>
                <a:latin typeface="+mn-ea"/>
              </a:rPr>
              <a:t>(dictionary)</a:t>
            </a:r>
            <a:r>
              <a:rPr lang="ko-KR" altLang="en-US" i="0" dirty="0">
                <a:effectLst/>
                <a:latin typeface="+mn-ea"/>
              </a:rPr>
              <a:t>를 정의</a:t>
            </a:r>
            <a:endParaRPr lang="en-US" altLang="ko-KR" i="0" dirty="0">
              <a:effectLst/>
              <a:latin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i="0" dirty="0">
                <a:effectLst/>
                <a:latin typeface="+mn-ea"/>
              </a:rPr>
              <a:t>Dictionary</a:t>
            </a:r>
            <a:r>
              <a:rPr lang="ko-KR" altLang="en-US" dirty="0">
                <a:latin typeface="+mn-ea"/>
              </a:rPr>
              <a:t>에</a:t>
            </a:r>
            <a:r>
              <a:rPr lang="ko-KR" altLang="en-US" i="0" dirty="0">
                <a:effectLst/>
                <a:latin typeface="+mn-ea"/>
              </a:rPr>
              <a:t> 특성 별 통계 값 계산</a:t>
            </a:r>
            <a:endParaRPr lang="en-US" altLang="ko-KR" i="0" dirty="0">
              <a:effectLst/>
              <a:latin typeface="+mn-ea"/>
            </a:endParaRPr>
          </a:p>
        </p:txBody>
      </p:sp>
      <p:sp>
        <p:nvSpPr>
          <p:cNvPr id="14" name="바닥글 개체 틀 15">
            <a:extLst>
              <a:ext uri="{FF2B5EF4-FFF2-40B4-BE49-F238E27FC236}">
                <a16:creationId xmlns:a16="http://schemas.microsoft.com/office/drawing/2014/main" id="{D6315B87-53C3-08FA-F7B7-1B4B5852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AE2991-DF71-92FA-D053-FCE4E6847C81}"/>
              </a:ext>
            </a:extLst>
          </p:cNvPr>
          <p:cNvSpPr/>
          <p:nvPr/>
        </p:nvSpPr>
        <p:spPr>
          <a:xfrm flipV="1">
            <a:off x="0" y="1027686"/>
            <a:ext cx="16238538" cy="45719"/>
          </a:xfrm>
          <a:prstGeom prst="rect">
            <a:avLst/>
          </a:prstGeom>
          <a:solidFill>
            <a:srgbClr val="062F87"/>
          </a:solidFill>
          <a:ln>
            <a:solidFill>
              <a:srgbClr val="062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7" name="그림 16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8C80CC96-43AA-7DB5-E3B8-F5C5499E5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67" y="1192217"/>
            <a:ext cx="8429024" cy="583897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EA81FC29-3B93-A6D8-EBBF-EC631E4D56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FF7111-E927-AE44-824B-1F8F21A90203}"/>
              </a:ext>
            </a:extLst>
          </p:cNvPr>
          <p:cNvSpPr txBox="1"/>
          <p:nvPr/>
        </p:nvSpPr>
        <p:spPr>
          <a:xfrm>
            <a:off x="6008516" y="7192259"/>
            <a:ext cx="421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4. </a:t>
            </a:r>
            <a:r>
              <a:rPr lang="ko-KR" altLang="en-US" dirty="0"/>
              <a:t>특성 별 통계 값 계산을 위한 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0429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77BDE-D64D-6134-20B7-1B00AA0BC18D}"/>
              </a:ext>
            </a:extLst>
          </p:cNvPr>
          <p:cNvSpPr txBox="1">
            <a:spLocks/>
          </p:cNvSpPr>
          <p:nvPr/>
        </p:nvSpPr>
        <p:spPr>
          <a:xfrm>
            <a:off x="528638" y="-1"/>
            <a:ext cx="15179682" cy="965770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2. </a:t>
            </a:r>
            <a:r>
              <a:rPr lang="ko-KR" altLang="en-US" sz="1600" b="1" dirty="0">
                <a:solidFill>
                  <a:srgbClr val="062F87"/>
                </a:solidFill>
                <a:latin typeface="+mj-ea"/>
              </a:rPr>
              <a:t>데이터 </a:t>
            </a:r>
            <a:r>
              <a:rPr lang="ko-KR" altLang="en-US" sz="1600" b="1" dirty="0" err="1">
                <a:solidFill>
                  <a:srgbClr val="062F87"/>
                </a:solidFill>
                <a:latin typeface="+mj-ea"/>
              </a:rPr>
              <a:t>전처리</a:t>
            </a:r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  </a:t>
            </a:r>
            <a:r>
              <a:rPr lang="ko-KR" altLang="en-US" sz="2800" b="1" dirty="0">
                <a:latin typeface="+mj-ea"/>
              </a:rPr>
              <a:t>특성 별 스케일링 반영</a:t>
            </a:r>
            <a:endParaRPr lang="ko-KR" altLang="en-US" sz="24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62981-5955-B63F-02C2-1735DF48F1CF}"/>
              </a:ext>
            </a:extLst>
          </p:cNvPr>
          <p:cNvSpPr txBox="1"/>
          <p:nvPr/>
        </p:nvSpPr>
        <p:spPr>
          <a:xfrm>
            <a:off x="537192" y="1693075"/>
            <a:ext cx="6867358" cy="6686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b="1" i="0" dirty="0">
                <a:effectLst/>
                <a:latin typeface="+mn-ea"/>
              </a:rPr>
              <a:t>최소</a:t>
            </a:r>
            <a:r>
              <a:rPr lang="en-US" altLang="ko-KR" b="1" i="0" dirty="0">
                <a:effectLst/>
                <a:latin typeface="+mn-ea"/>
              </a:rPr>
              <a:t>-</a:t>
            </a:r>
            <a:r>
              <a:rPr lang="ko-KR" altLang="en-US" b="1" i="0" dirty="0">
                <a:effectLst/>
                <a:latin typeface="+mn-ea"/>
              </a:rPr>
              <a:t>최대 정규화 </a:t>
            </a:r>
            <a:r>
              <a:rPr lang="en-US" altLang="ko-KR" b="1" i="0" dirty="0">
                <a:effectLst/>
                <a:latin typeface="+mn-ea"/>
              </a:rPr>
              <a:t>(Min-Max Scaling):</a:t>
            </a:r>
            <a:br>
              <a:rPr lang="en-US" altLang="ko-KR" i="0" dirty="0">
                <a:effectLst/>
                <a:latin typeface="+mn-ea"/>
              </a:rPr>
            </a:br>
            <a:r>
              <a:rPr lang="en-US" altLang="ko-KR" i="0" dirty="0">
                <a:effectLst/>
                <a:latin typeface="+mn-ea"/>
              </a:rPr>
              <a:t>Signal A, Signal B, Signal C</a:t>
            </a:r>
            <a:r>
              <a:rPr lang="ko-KR" altLang="en-US" i="0" dirty="0">
                <a:effectLst/>
                <a:latin typeface="+mn-ea"/>
              </a:rPr>
              <a:t>는 비교적 </a:t>
            </a:r>
            <a:r>
              <a:rPr lang="ko-KR" altLang="en-US" b="1" i="0" dirty="0">
                <a:effectLst/>
                <a:latin typeface="+mn-ea"/>
              </a:rPr>
              <a:t>작은 범위와 </a:t>
            </a:r>
            <a:r>
              <a:rPr lang="ko-KR" altLang="en-US" b="1" i="0" dirty="0" err="1">
                <a:effectLst/>
                <a:latin typeface="+mn-ea"/>
              </a:rPr>
              <a:t>왜도</a:t>
            </a:r>
            <a:r>
              <a:rPr lang="ko-KR" altLang="en-US" i="0" dirty="0" err="1">
                <a:effectLst/>
                <a:latin typeface="+mn-ea"/>
              </a:rPr>
              <a:t>를</a:t>
            </a:r>
            <a:r>
              <a:rPr lang="ko-KR" altLang="en-US" i="0" dirty="0">
                <a:effectLst/>
                <a:latin typeface="+mn-ea"/>
              </a:rPr>
              <a:t> 가지고 있기에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해당</a:t>
            </a:r>
            <a:r>
              <a:rPr lang="ko-KR" altLang="en-US" i="0" dirty="0">
                <a:effectLst/>
                <a:latin typeface="+mn-ea"/>
              </a:rPr>
              <a:t> 방법을 사용하여 </a:t>
            </a:r>
            <a:r>
              <a:rPr lang="en-US" altLang="ko-KR" i="0" dirty="0">
                <a:effectLst/>
                <a:latin typeface="+mn-ea"/>
              </a:rPr>
              <a:t>0</a:t>
            </a:r>
            <a:r>
              <a:rPr lang="ko-KR" altLang="en-US" i="0" dirty="0">
                <a:effectLst/>
                <a:latin typeface="+mn-ea"/>
              </a:rPr>
              <a:t>과 </a:t>
            </a:r>
            <a:r>
              <a:rPr lang="en-US" altLang="ko-KR" i="0" dirty="0">
                <a:effectLst/>
                <a:latin typeface="+mn-ea"/>
              </a:rPr>
              <a:t>1 </a:t>
            </a:r>
            <a:r>
              <a:rPr lang="ko-KR" altLang="en-US" i="0" dirty="0">
                <a:effectLst/>
                <a:latin typeface="+mn-ea"/>
              </a:rPr>
              <a:t>사이로 값을 제한하였다</a:t>
            </a:r>
            <a:r>
              <a:rPr lang="en-US" altLang="ko-KR" i="0" dirty="0">
                <a:effectLst/>
                <a:latin typeface="+mn-ea"/>
              </a:rPr>
              <a:t>. </a:t>
            </a:r>
            <a:r>
              <a:rPr lang="ko-KR" altLang="en-US" i="0" dirty="0">
                <a:effectLst/>
                <a:latin typeface="+mn-ea"/>
              </a:rPr>
              <a:t>이를 통해 </a:t>
            </a:r>
            <a:r>
              <a:rPr lang="ko-KR" altLang="en-US" b="1" i="0" dirty="0">
                <a:effectLst/>
                <a:latin typeface="+mn-ea"/>
              </a:rPr>
              <a:t>모든 특성이 동일한 스케일</a:t>
            </a:r>
            <a:r>
              <a:rPr lang="ko-KR" altLang="en-US" i="0" dirty="0">
                <a:effectLst/>
                <a:latin typeface="+mn-ea"/>
              </a:rPr>
              <a:t>을 갖도록 하였으며</a:t>
            </a:r>
            <a:r>
              <a:rPr lang="en-US" altLang="ko-KR" i="0" dirty="0">
                <a:effectLst/>
                <a:latin typeface="+mn-ea"/>
              </a:rPr>
              <a:t>,</a:t>
            </a:r>
            <a:r>
              <a:rPr lang="ko-KR" altLang="en-US" i="0" dirty="0">
                <a:effectLst/>
                <a:latin typeface="+mn-ea"/>
              </a:rPr>
              <a:t> 모델이 </a:t>
            </a:r>
            <a:r>
              <a:rPr lang="ko-KR" altLang="en-US" b="1" i="0" dirty="0">
                <a:effectLst/>
                <a:latin typeface="+mn-ea"/>
              </a:rPr>
              <a:t>모든 입력을 동일하게 취급</a:t>
            </a:r>
            <a:r>
              <a:rPr lang="ko-KR" altLang="en-US" i="0" dirty="0">
                <a:effectLst/>
                <a:latin typeface="+mn-ea"/>
              </a:rPr>
              <a:t>하도록 하였다</a:t>
            </a:r>
            <a:r>
              <a:rPr lang="en-US" altLang="ko-KR" i="0" dirty="0">
                <a:effectLst/>
                <a:latin typeface="+mn-ea"/>
              </a:rPr>
              <a:t>.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n-US" altLang="ko-KR" i="0" dirty="0">
              <a:effectLst/>
              <a:latin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b="1" i="0" dirty="0">
                <a:effectLst/>
                <a:latin typeface="+mn-ea"/>
              </a:rPr>
              <a:t>표준 정규화 </a:t>
            </a:r>
            <a:r>
              <a:rPr lang="en-US" altLang="ko-KR" b="1" i="0" dirty="0">
                <a:effectLst/>
                <a:latin typeface="+mn-ea"/>
              </a:rPr>
              <a:t>(Standardization):</a:t>
            </a:r>
            <a:br>
              <a:rPr lang="en-US" altLang="ko-KR" i="0" dirty="0">
                <a:effectLst/>
                <a:latin typeface="+mn-ea"/>
              </a:rPr>
            </a:br>
            <a:r>
              <a:rPr lang="en-US" altLang="ko-KR" i="0" dirty="0">
                <a:effectLst/>
                <a:latin typeface="+mn-ea"/>
              </a:rPr>
              <a:t>Time[s]</a:t>
            </a:r>
            <a:r>
              <a:rPr lang="ko-KR" altLang="en-US" i="0" dirty="0">
                <a:effectLst/>
                <a:latin typeface="+mn-ea"/>
              </a:rPr>
              <a:t>는 </a:t>
            </a:r>
            <a:r>
              <a:rPr lang="ko-KR" altLang="en-US" b="1" i="0" dirty="0">
                <a:effectLst/>
                <a:latin typeface="+mn-ea"/>
              </a:rPr>
              <a:t>큰 범위와 높은 표준편차</a:t>
            </a:r>
            <a:r>
              <a:rPr lang="ko-KR" altLang="en-US" i="0" dirty="0">
                <a:effectLst/>
                <a:latin typeface="+mn-ea"/>
              </a:rPr>
              <a:t>를 가지고 있기에</a:t>
            </a:r>
            <a:r>
              <a:rPr lang="en-US" altLang="ko-KR" i="0" dirty="0">
                <a:effectLst/>
                <a:latin typeface="+mn-ea"/>
              </a:rPr>
              <a:t>, </a:t>
            </a:r>
            <a:br>
              <a:rPr lang="en-US" altLang="ko-KR" i="0" dirty="0">
                <a:effectLst/>
                <a:latin typeface="+mn-ea"/>
              </a:rPr>
            </a:br>
            <a:r>
              <a:rPr lang="ko-KR" altLang="en-US" i="0" dirty="0">
                <a:effectLst/>
                <a:latin typeface="+mn-ea"/>
              </a:rPr>
              <a:t>표준 정규화를 통해 특성의 평균을 </a:t>
            </a:r>
            <a:r>
              <a:rPr lang="en-US" altLang="ko-KR" i="0" dirty="0">
                <a:effectLst/>
                <a:latin typeface="+mn-ea"/>
              </a:rPr>
              <a:t>0</a:t>
            </a:r>
            <a:r>
              <a:rPr lang="ko-KR" altLang="en-US" i="0" dirty="0">
                <a:effectLst/>
                <a:latin typeface="+mn-ea"/>
              </a:rPr>
              <a:t>으로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표준편차를 </a:t>
            </a:r>
            <a:r>
              <a:rPr lang="en-US" altLang="ko-KR" i="0" dirty="0">
                <a:effectLst/>
                <a:latin typeface="+mn-ea"/>
              </a:rPr>
              <a:t>1</a:t>
            </a:r>
            <a:r>
              <a:rPr lang="ko-KR" altLang="en-US" i="0" dirty="0">
                <a:effectLst/>
                <a:latin typeface="+mn-ea"/>
              </a:rPr>
              <a:t>로 만들어주었으며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이를 통해 </a:t>
            </a:r>
            <a:r>
              <a:rPr lang="ko-KR" altLang="en-US" b="1" i="0" dirty="0">
                <a:effectLst/>
                <a:latin typeface="+mn-ea"/>
              </a:rPr>
              <a:t>다른 </a:t>
            </a:r>
            <a:r>
              <a:rPr lang="ko-KR" altLang="en-US" b="1" i="0" dirty="0" err="1">
                <a:effectLst/>
                <a:latin typeface="+mn-ea"/>
              </a:rPr>
              <a:t>특성들과의</a:t>
            </a:r>
            <a:r>
              <a:rPr lang="ko-KR" altLang="en-US" b="1" i="0" dirty="0">
                <a:effectLst/>
                <a:latin typeface="+mn-ea"/>
              </a:rPr>
              <a:t> 균형</a:t>
            </a:r>
            <a:r>
              <a:rPr lang="ko-KR" altLang="en-US" i="0" dirty="0">
                <a:effectLst/>
                <a:latin typeface="+mn-ea"/>
              </a:rPr>
              <a:t>을 맞추었다</a:t>
            </a:r>
            <a:r>
              <a:rPr lang="en-US" altLang="ko-KR" i="0" dirty="0">
                <a:effectLst/>
                <a:latin typeface="+mn-ea"/>
              </a:rPr>
              <a:t>.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n-US" altLang="ko-KR" i="0" dirty="0">
              <a:effectLst/>
              <a:latin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b="1" i="0" dirty="0" err="1">
                <a:effectLst/>
                <a:latin typeface="+mn-ea"/>
              </a:rPr>
              <a:t>로버스트</a:t>
            </a:r>
            <a:r>
              <a:rPr lang="ko-KR" altLang="en-US" b="1" i="0" dirty="0">
                <a:effectLst/>
                <a:latin typeface="+mn-ea"/>
              </a:rPr>
              <a:t> 스케일링 </a:t>
            </a:r>
            <a:r>
              <a:rPr lang="en-US" altLang="ko-KR" b="1" i="0" dirty="0">
                <a:effectLst/>
                <a:latin typeface="+mn-ea"/>
              </a:rPr>
              <a:t>(Robust Scaling):</a:t>
            </a:r>
            <a:br>
              <a:rPr lang="en-US" altLang="ko-KR" i="0" dirty="0">
                <a:effectLst/>
                <a:latin typeface="+mn-ea"/>
              </a:rPr>
            </a:br>
            <a:r>
              <a:rPr lang="en-US" altLang="ko-KR" i="0" dirty="0">
                <a:effectLst/>
                <a:latin typeface="+mn-ea"/>
              </a:rPr>
              <a:t>Sensor A, Sensor B, Sensor C, Sensor D</a:t>
            </a:r>
            <a:r>
              <a:rPr lang="ko-KR" altLang="en-US" i="0" dirty="0">
                <a:effectLst/>
                <a:latin typeface="+mn-ea"/>
              </a:rPr>
              <a:t>는 </a:t>
            </a:r>
            <a:r>
              <a:rPr lang="ko-KR" altLang="en-US" b="1" i="0" dirty="0">
                <a:effectLst/>
                <a:latin typeface="+mn-ea"/>
              </a:rPr>
              <a:t>이상치의 영향</a:t>
            </a:r>
            <a:r>
              <a:rPr lang="ko-KR" altLang="en-US" i="0" dirty="0">
                <a:effectLst/>
                <a:latin typeface="+mn-ea"/>
              </a:rPr>
              <a:t>을 받을 수 있기에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중앙값과 </a:t>
            </a:r>
            <a:r>
              <a:rPr lang="ko-KR" altLang="en-US" i="0" dirty="0" err="1">
                <a:effectLst/>
                <a:latin typeface="+mn-ea"/>
              </a:rPr>
              <a:t>사분위</a:t>
            </a:r>
            <a:r>
              <a:rPr lang="ko-KR" altLang="en-US" i="0" dirty="0">
                <a:effectLst/>
                <a:latin typeface="+mn-ea"/>
              </a:rPr>
              <a:t> 범위를 사용하여 </a:t>
            </a:r>
            <a:r>
              <a:rPr lang="ko-KR" altLang="en-US" i="0" dirty="0" err="1">
                <a:effectLst/>
                <a:latin typeface="+mn-ea"/>
              </a:rPr>
              <a:t>로버스트</a:t>
            </a:r>
            <a:r>
              <a:rPr lang="ko-KR" altLang="en-US" i="0" dirty="0">
                <a:effectLst/>
                <a:latin typeface="+mn-ea"/>
              </a:rPr>
              <a:t> 스케일링을 진행하였으며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b="1" i="0" dirty="0" err="1">
                <a:effectLst/>
                <a:latin typeface="+mn-ea"/>
              </a:rPr>
              <a:t>로버스트</a:t>
            </a:r>
            <a:r>
              <a:rPr lang="ko-KR" altLang="en-US" b="1" i="0" dirty="0">
                <a:effectLst/>
                <a:latin typeface="+mn-ea"/>
              </a:rPr>
              <a:t> 스케일링을 통해 이상치에 견고</a:t>
            </a:r>
            <a:r>
              <a:rPr lang="ko-KR" altLang="en-US" i="0" dirty="0">
                <a:effectLst/>
                <a:latin typeface="+mn-ea"/>
              </a:rPr>
              <a:t>하게 하였다</a:t>
            </a:r>
            <a:r>
              <a:rPr lang="en-US" altLang="ko-KR" i="0" dirty="0">
                <a:effectLst/>
                <a:latin typeface="+mn-ea"/>
              </a:rPr>
              <a:t>.</a:t>
            </a:r>
          </a:p>
        </p:txBody>
      </p:sp>
      <p:sp>
        <p:nvSpPr>
          <p:cNvPr id="4" name="바닥글 개체 틀 15">
            <a:extLst>
              <a:ext uri="{FF2B5EF4-FFF2-40B4-BE49-F238E27FC236}">
                <a16:creationId xmlns:a16="http://schemas.microsoft.com/office/drawing/2014/main" id="{9E6559B1-E0EB-4F2D-E1DF-D1F5B7E33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47D36A-6C8B-E885-3403-12A9BC0F950A}"/>
              </a:ext>
            </a:extLst>
          </p:cNvPr>
          <p:cNvSpPr/>
          <p:nvPr/>
        </p:nvSpPr>
        <p:spPr>
          <a:xfrm flipV="1">
            <a:off x="0" y="1027686"/>
            <a:ext cx="16238538" cy="45719"/>
          </a:xfrm>
          <a:prstGeom prst="rect">
            <a:avLst/>
          </a:prstGeom>
          <a:solidFill>
            <a:srgbClr val="062F87"/>
          </a:solidFill>
          <a:ln>
            <a:solidFill>
              <a:srgbClr val="062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0" name="그림 9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C6E47616-AFD9-7251-B93C-2AD3AC897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50" y="1471227"/>
            <a:ext cx="8311700" cy="668821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5325DCA-821E-F754-AC91-62D67D7102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F21C5F-295A-B683-5FA7-8D09E4F781EE}"/>
              </a:ext>
            </a:extLst>
          </p:cNvPr>
          <p:cNvSpPr txBox="1"/>
          <p:nvPr/>
        </p:nvSpPr>
        <p:spPr>
          <a:xfrm>
            <a:off x="8430673" y="8263080"/>
            <a:ext cx="625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5. </a:t>
            </a:r>
            <a:r>
              <a:rPr lang="ko-KR" altLang="en-US" dirty="0"/>
              <a:t>특성 별 통계 값을 학습 및 테스트 데이터에 반영 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6384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501665-71CB-6C95-AA54-56F3C2CF584A}"/>
              </a:ext>
            </a:extLst>
          </p:cNvPr>
          <p:cNvSpPr txBox="1">
            <a:spLocks/>
          </p:cNvSpPr>
          <p:nvPr/>
        </p:nvSpPr>
        <p:spPr>
          <a:xfrm>
            <a:off x="528638" y="-1"/>
            <a:ext cx="15179682" cy="965770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3. </a:t>
            </a:r>
            <a:r>
              <a:rPr lang="ko-KR" altLang="en-US" sz="1600" b="1" dirty="0">
                <a:solidFill>
                  <a:srgbClr val="062F87"/>
                </a:solidFill>
                <a:latin typeface="+mj-ea"/>
              </a:rPr>
              <a:t>학습 모델</a:t>
            </a:r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  </a:t>
            </a:r>
            <a:r>
              <a:rPr lang="en-US" altLang="ko-KR" sz="2800" b="1" dirty="0">
                <a:latin typeface="+mj-ea"/>
              </a:rPr>
              <a:t>Time Series Transformer (TST)</a:t>
            </a:r>
            <a:endParaRPr lang="ko-KR" altLang="en-US" sz="2400" b="1" dirty="0">
              <a:latin typeface="+mj-ea"/>
            </a:endParaRPr>
          </a:p>
        </p:txBody>
      </p:sp>
      <p:sp>
        <p:nvSpPr>
          <p:cNvPr id="17" name="바닥글 개체 틀 15">
            <a:extLst>
              <a:ext uri="{FF2B5EF4-FFF2-40B4-BE49-F238E27FC236}">
                <a16:creationId xmlns:a16="http://schemas.microsoft.com/office/drawing/2014/main" id="{B2B8C9B6-9372-6D10-467B-5969E8CB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A4BC06-EF3A-DEA2-8E55-2ADEE91093EB}"/>
              </a:ext>
            </a:extLst>
          </p:cNvPr>
          <p:cNvSpPr/>
          <p:nvPr/>
        </p:nvSpPr>
        <p:spPr>
          <a:xfrm flipV="1">
            <a:off x="0" y="1027686"/>
            <a:ext cx="16238538" cy="45719"/>
          </a:xfrm>
          <a:prstGeom prst="rect">
            <a:avLst/>
          </a:prstGeom>
          <a:solidFill>
            <a:srgbClr val="062F87"/>
          </a:solidFill>
          <a:ln>
            <a:solidFill>
              <a:srgbClr val="062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4FADF-436F-8B96-699B-DD74B39A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598" y="1110091"/>
            <a:ext cx="5573485" cy="56733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F1A7F7D-37DE-693D-50A8-C9C529F3E2AD}"/>
              </a:ext>
            </a:extLst>
          </p:cNvPr>
          <p:cNvSpPr txBox="1"/>
          <p:nvPr/>
        </p:nvSpPr>
        <p:spPr>
          <a:xfrm>
            <a:off x="9570719" y="6753560"/>
            <a:ext cx="61455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이미지 출처</a:t>
            </a:r>
            <a:r>
              <a:rPr lang="en-US" altLang="ko-KR" sz="1000" dirty="0"/>
              <a:t>: George </a:t>
            </a:r>
            <a:r>
              <a:rPr lang="en-US" altLang="ko-KR" sz="1000" dirty="0" err="1"/>
              <a:t>Zerveas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Srideepika</a:t>
            </a:r>
            <a:r>
              <a:rPr lang="en-US" altLang="ko-KR" sz="1000" dirty="0"/>
              <a:t> Jayaraman, Dhaval Patel, Anuradha </a:t>
            </a:r>
            <a:r>
              <a:rPr lang="en-US" altLang="ko-KR" sz="1000" dirty="0" err="1"/>
              <a:t>Bhamidipaty</a:t>
            </a:r>
            <a:r>
              <a:rPr lang="en-US" altLang="ko-KR" sz="1000" dirty="0"/>
              <a:t>, and Carsten Eickhoff. 2021. “A Transformer-based Framework for Multivariate Time Series Representation Learning.” </a:t>
            </a:r>
            <a:r>
              <a:rPr lang="en-US" altLang="ko-KR" sz="1000" i="1" dirty="0"/>
              <a:t>In Proceedings of the 27th ACM SIGKDD Conference on Knowledge Discovery Data Mining (KDD '21)</a:t>
            </a:r>
            <a:r>
              <a:rPr lang="en-US" altLang="ko-KR" sz="1000" dirty="0"/>
              <a:t>. Association for Computing Machinery, New York, NY, USA, 2114–2124. https://doi.org/10.1145/3447548.3467401</a:t>
            </a:r>
            <a:endParaRPr lang="ko-KR" altLang="en-US" sz="1000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BC724B25-6556-0C2C-8880-72288BE8C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그림 29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9329A2B0-6F55-BEAB-B14D-FEEB64176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23" y="1142952"/>
            <a:ext cx="7882924" cy="52876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F75C2CD-A6C2-21F9-1F70-5549124AFCB6}"/>
              </a:ext>
            </a:extLst>
          </p:cNvPr>
          <p:cNvSpPr txBox="1"/>
          <p:nvPr/>
        </p:nvSpPr>
        <p:spPr>
          <a:xfrm>
            <a:off x="4051324" y="6552281"/>
            <a:ext cx="227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6. </a:t>
            </a:r>
            <a:r>
              <a:rPr lang="en-US" altLang="ko-KR" dirty="0"/>
              <a:t>TST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정의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55CB44-57A4-2BD0-EB61-AFCF895CEE43}"/>
              </a:ext>
            </a:extLst>
          </p:cNvPr>
          <p:cNvSpPr txBox="1"/>
          <p:nvPr/>
        </p:nvSpPr>
        <p:spPr>
          <a:xfrm>
            <a:off x="11290150" y="7568091"/>
            <a:ext cx="2500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7. </a:t>
            </a:r>
            <a:r>
              <a:rPr lang="en-US" altLang="ko-KR" dirty="0"/>
              <a:t>TST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구조도</a:t>
            </a:r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77BF13-C75D-41A7-7381-73DC9AE30D3D}"/>
              </a:ext>
            </a:extLst>
          </p:cNvPr>
          <p:cNvSpPr txBox="1"/>
          <p:nvPr/>
        </p:nvSpPr>
        <p:spPr>
          <a:xfrm>
            <a:off x="926833" y="6874615"/>
            <a:ext cx="10363317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/>
              <a:t>Transformer</a:t>
            </a:r>
            <a:r>
              <a:rPr lang="ko-KR" altLang="en-US" sz="2000" dirty="0"/>
              <a:t>의</a:t>
            </a:r>
            <a:r>
              <a:rPr lang="en-US" altLang="ko-KR" sz="2000" dirty="0"/>
              <a:t> Encoder </a:t>
            </a:r>
            <a:r>
              <a:rPr lang="ko-KR" altLang="en-US" sz="2000" dirty="0"/>
              <a:t>구조만 사용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위치 인코딩을 사용하여</a:t>
            </a:r>
            <a:r>
              <a:rPr lang="en-US" altLang="ko-KR" sz="2000" dirty="0"/>
              <a:t>, </a:t>
            </a:r>
            <a:r>
              <a:rPr lang="ko-KR" altLang="en-US" sz="2000" dirty="0"/>
              <a:t>시계열 데이터의 시간적 특성을 캡처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ko-KR" sz="2000" dirty="0"/>
              <a:t>→</a:t>
            </a:r>
            <a:r>
              <a:rPr lang="en-US" altLang="ko-KR" sz="2000" dirty="0"/>
              <a:t> </a:t>
            </a:r>
            <a:r>
              <a:rPr lang="ko-KR" altLang="en-US" sz="2000" dirty="0"/>
              <a:t>다양한 </a:t>
            </a:r>
            <a:r>
              <a:rPr lang="en-US" altLang="ko-KR" sz="2000" dirty="0"/>
              <a:t>Task</a:t>
            </a:r>
            <a:r>
              <a:rPr lang="ko-KR" altLang="en-US" sz="2000" dirty="0"/>
              <a:t>에 적용 가능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⋇ </a:t>
            </a:r>
            <a:r>
              <a:rPr lang="en-US" altLang="ko-KR" sz="2000" dirty="0"/>
              <a:t>LSTM, </a:t>
            </a:r>
            <a:r>
              <a:rPr lang="en-US" altLang="ko-KR" sz="2000" dirty="0" err="1"/>
              <a:t>Dlinear</a:t>
            </a:r>
            <a:r>
              <a:rPr lang="en-US" altLang="ko-KR" sz="2000" dirty="0"/>
              <a:t> </a:t>
            </a:r>
            <a:r>
              <a:rPr lang="ko-KR" altLang="en-US" sz="2000" dirty="0"/>
              <a:t>모델을 통한 실험을 진행하였으나</a:t>
            </a:r>
            <a:r>
              <a:rPr lang="en-US" altLang="ko-KR" sz="2000" dirty="0"/>
              <a:t>, TST </a:t>
            </a:r>
            <a:r>
              <a:rPr lang="ko-KR" altLang="en-US" sz="2000" dirty="0"/>
              <a:t>모델보다 낮은 성능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993663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7050ECC-4ED9-0091-58E0-551A6FF3D4B5}"/>
              </a:ext>
            </a:extLst>
          </p:cNvPr>
          <p:cNvSpPr txBox="1">
            <a:spLocks/>
          </p:cNvSpPr>
          <p:nvPr/>
        </p:nvSpPr>
        <p:spPr>
          <a:xfrm>
            <a:off x="528638" y="-1"/>
            <a:ext cx="15179682" cy="965770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4. </a:t>
            </a:r>
            <a:r>
              <a:rPr lang="ko-KR" altLang="en-US" sz="1600" b="1" dirty="0">
                <a:solidFill>
                  <a:srgbClr val="062F87"/>
                </a:solidFill>
                <a:latin typeface="+mj-ea"/>
              </a:rPr>
              <a:t>학습 전략</a:t>
            </a:r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  </a:t>
            </a:r>
            <a:r>
              <a:rPr lang="en-US" altLang="ko-KR" sz="2800" b="1" dirty="0" err="1">
                <a:latin typeface="+mj-ea"/>
              </a:rPr>
              <a:t>Overpred</a:t>
            </a:r>
            <a:r>
              <a:rPr lang="en-US" altLang="ko-KR" sz="2800" b="1" dirty="0">
                <a:latin typeface="+mj-ea"/>
              </a:rPr>
              <a:t> MAE Loss Function</a:t>
            </a:r>
            <a:endParaRPr lang="ko-KR" altLang="en-US" sz="2400" b="1" dirty="0">
              <a:latin typeface="+mj-ea"/>
            </a:endParaRPr>
          </a:p>
        </p:txBody>
      </p:sp>
      <p:sp>
        <p:nvSpPr>
          <p:cNvPr id="29" name="바닥글 개체 틀 15">
            <a:extLst>
              <a:ext uri="{FF2B5EF4-FFF2-40B4-BE49-F238E27FC236}">
                <a16:creationId xmlns:a16="http://schemas.microsoft.com/office/drawing/2014/main" id="{65A5AB5D-9C8A-7285-D2E0-702B6444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51" name="직사각형 2050">
            <a:extLst>
              <a:ext uri="{FF2B5EF4-FFF2-40B4-BE49-F238E27FC236}">
                <a16:creationId xmlns:a16="http://schemas.microsoft.com/office/drawing/2014/main" id="{1566E458-9D52-EFBA-0C80-43039C9786AF}"/>
              </a:ext>
            </a:extLst>
          </p:cNvPr>
          <p:cNvSpPr/>
          <p:nvPr/>
        </p:nvSpPr>
        <p:spPr>
          <a:xfrm flipV="1">
            <a:off x="0" y="1027686"/>
            <a:ext cx="16238538" cy="45719"/>
          </a:xfrm>
          <a:prstGeom prst="rect">
            <a:avLst/>
          </a:prstGeom>
          <a:solidFill>
            <a:srgbClr val="062F87"/>
          </a:solidFill>
          <a:ln>
            <a:solidFill>
              <a:srgbClr val="062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2052" name="Picture 2">
            <a:extLst>
              <a:ext uri="{FF2B5EF4-FFF2-40B4-BE49-F238E27FC236}">
                <a16:creationId xmlns:a16="http://schemas.microsoft.com/office/drawing/2014/main" id="{3F5F15C2-D539-A384-C782-800C3297D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4" name="그림 2053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136B22E6-62D4-4D19-ECAC-A63B5B019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44" y="2760550"/>
            <a:ext cx="7615503" cy="4397108"/>
          </a:xfrm>
          <a:prstGeom prst="rect">
            <a:avLst/>
          </a:prstGeom>
        </p:spPr>
      </p:pic>
      <p:sp>
        <p:nvSpPr>
          <p:cNvPr id="2055" name="TextBox 2054">
            <a:extLst>
              <a:ext uri="{FF2B5EF4-FFF2-40B4-BE49-F238E27FC236}">
                <a16:creationId xmlns:a16="http://schemas.microsoft.com/office/drawing/2014/main" id="{72AAB488-B5CB-C486-B34A-040DDBFC7FA0}"/>
              </a:ext>
            </a:extLst>
          </p:cNvPr>
          <p:cNvSpPr txBox="1"/>
          <p:nvPr/>
        </p:nvSpPr>
        <p:spPr>
          <a:xfrm>
            <a:off x="537191" y="2634365"/>
            <a:ext cx="7582077" cy="4649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2000" b="1" i="0" dirty="0" err="1">
                <a:effectLst/>
                <a:latin typeface="+mn-ea"/>
              </a:rPr>
              <a:t>Overpred</a:t>
            </a:r>
            <a:r>
              <a:rPr lang="en-US" altLang="ko-KR" sz="2000" b="1" i="0" dirty="0">
                <a:effectLst/>
                <a:latin typeface="+mn-ea"/>
              </a:rPr>
              <a:t> MAE:</a:t>
            </a:r>
            <a:br>
              <a:rPr lang="en-US" altLang="ko-KR" sz="2000" b="1" i="0" dirty="0">
                <a:effectLst/>
                <a:latin typeface="+mn-ea"/>
              </a:rPr>
            </a:br>
            <a:r>
              <a:rPr lang="ko-KR" altLang="en-US" sz="2000" i="0" dirty="0">
                <a:effectLst/>
                <a:latin typeface="+mn-ea"/>
              </a:rPr>
              <a:t>손실 함수에 조건부 로직을 추가하여 </a:t>
            </a:r>
            <a:r>
              <a:rPr lang="ko-KR" altLang="en-US" sz="2000" i="0" dirty="0" err="1">
                <a:effectLst/>
                <a:latin typeface="+mn-ea"/>
              </a:rPr>
              <a:t>예측값이</a:t>
            </a:r>
            <a:r>
              <a:rPr lang="ko-KR" altLang="en-US" sz="2000" i="0" dirty="0">
                <a:effectLst/>
                <a:latin typeface="+mn-ea"/>
              </a:rPr>
              <a:t> </a:t>
            </a:r>
            <a:r>
              <a:rPr lang="ko-KR" altLang="en-US" sz="2000" i="0" dirty="0" err="1">
                <a:effectLst/>
                <a:latin typeface="+mn-ea"/>
              </a:rPr>
              <a:t>실제값보다</a:t>
            </a:r>
            <a:r>
              <a:rPr lang="ko-KR" altLang="en-US" sz="2000" i="0" dirty="0">
                <a:effectLst/>
                <a:latin typeface="+mn-ea"/>
              </a:rPr>
              <a:t> 클 경우 추가 </a:t>
            </a:r>
            <a:r>
              <a:rPr lang="ko-KR" altLang="en-US" sz="2000" i="0" dirty="0" err="1">
                <a:effectLst/>
                <a:latin typeface="+mn-ea"/>
              </a:rPr>
              <a:t>패널티를</a:t>
            </a:r>
            <a:r>
              <a:rPr lang="ko-KR" altLang="en-US" sz="2000" i="0" dirty="0">
                <a:effectLst/>
                <a:latin typeface="+mn-ea"/>
              </a:rPr>
              <a:t> 부여</a:t>
            </a:r>
            <a:br>
              <a:rPr lang="en-US" altLang="ko-KR" sz="2000" i="0" dirty="0">
                <a:effectLst/>
                <a:latin typeface="+mn-ea"/>
              </a:rPr>
            </a:br>
            <a:r>
              <a:rPr lang="en-US" altLang="ko-KR" sz="2000" i="0" dirty="0">
                <a:effectLst/>
                <a:latin typeface="+mn-ea"/>
              </a:rPr>
              <a:t>→ </a:t>
            </a:r>
            <a:r>
              <a:rPr lang="ko-KR" altLang="en-US" sz="2000" i="0" dirty="0">
                <a:effectLst/>
                <a:latin typeface="+mn-ea"/>
              </a:rPr>
              <a:t> 과대 예측에 대한 </a:t>
            </a:r>
            <a:r>
              <a:rPr lang="ko-KR" altLang="en-US" sz="2000" i="0" dirty="0" err="1">
                <a:effectLst/>
                <a:latin typeface="+mn-ea"/>
              </a:rPr>
              <a:t>패널티를</a:t>
            </a:r>
            <a:r>
              <a:rPr lang="ko-KR" altLang="en-US" sz="2000" i="0" dirty="0">
                <a:effectLst/>
                <a:latin typeface="+mn-ea"/>
              </a:rPr>
              <a:t> 부여</a:t>
            </a:r>
            <a:br>
              <a:rPr lang="en-US" altLang="ko-KR" sz="2000" i="0" dirty="0">
                <a:effectLst/>
                <a:latin typeface="+mn-ea"/>
              </a:rPr>
            </a:br>
            <a:endParaRPr lang="en-US" altLang="ko-KR" sz="2000" i="0" dirty="0">
              <a:effectLst/>
              <a:latin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2000" i="0" dirty="0">
                <a:effectLst/>
                <a:latin typeface="+mn-ea"/>
              </a:rPr>
              <a:t>predictions</a:t>
            </a:r>
            <a:r>
              <a:rPr lang="ko-KR" altLang="en-US" sz="2000" i="0" dirty="0">
                <a:effectLst/>
                <a:latin typeface="+mn-ea"/>
              </a:rPr>
              <a:t>가 </a:t>
            </a:r>
            <a:r>
              <a:rPr lang="en-US" altLang="ko-KR" sz="2000" i="0" dirty="0">
                <a:effectLst/>
                <a:latin typeface="+mn-ea"/>
              </a:rPr>
              <a:t>targets</a:t>
            </a:r>
            <a:r>
              <a:rPr lang="ko-KR" altLang="en-US" sz="2000" i="0" dirty="0">
                <a:effectLst/>
                <a:latin typeface="+mn-ea"/>
              </a:rPr>
              <a:t>보다 클 때만 </a:t>
            </a:r>
            <a:r>
              <a:rPr lang="en-US" altLang="ko-KR" sz="2000" dirty="0">
                <a:latin typeface="+mn-ea"/>
              </a:rPr>
              <a:t>2</a:t>
            </a:r>
            <a:r>
              <a:rPr lang="en-US" altLang="ko-KR" sz="2000" i="0" dirty="0">
                <a:effectLst/>
                <a:latin typeface="+mn-ea"/>
              </a:rPr>
              <a:t>0%</a:t>
            </a:r>
            <a:r>
              <a:rPr lang="ko-KR" altLang="en-US" sz="2000" i="0" dirty="0">
                <a:effectLst/>
                <a:latin typeface="+mn-ea"/>
              </a:rPr>
              <a:t>의 </a:t>
            </a:r>
            <a:r>
              <a:rPr lang="ko-KR" altLang="en-US" sz="2000" i="0" dirty="0" err="1">
                <a:effectLst/>
                <a:latin typeface="+mn-ea"/>
              </a:rPr>
              <a:t>패널티를</a:t>
            </a:r>
            <a:r>
              <a:rPr lang="ko-KR" altLang="en-US" sz="2000" i="0" dirty="0">
                <a:effectLst/>
                <a:latin typeface="+mn-ea"/>
              </a:rPr>
              <a:t> 추가로 부과</a:t>
            </a:r>
            <a:r>
              <a:rPr lang="en-US" altLang="ko-KR" sz="2000" i="0" dirty="0">
                <a:effectLst/>
                <a:latin typeface="+mn-ea"/>
              </a:rPr>
              <a:t> </a:t>
            </a:r>
            <a:r>
              <a:rPr lang="en-US" altLang="ko-KR" sz="2000" i="0" dirty="0" err="1">
                <a:effectLst/>
                <a:latin typeface="+mn-ea"/>
              </a:rPr>
              <a:t>torch.mean</a:t>
            </a:r>
            <a:r>
              <a:rPr lang="ko-KR" altLang="en-US" sz="2000" i="0" dirty="0">
                <a:effectLst/>
                <a:latin typeface="+mn-ea"/>
              </a:rPr>
              <a:t>을 사용하여 배치 내의 평균 손실을 계산</a:t>
            </a:r>
            <a:br>
              <a:rPr lang="en-US" altLang="ko-KR" sz="2000" i="0" dirty="0">
                <a:effectLst/>
                <a:latin typeface="+mn-ea"/>
              </a:rPr>
            </a:br>
            <a:endParaRPr lang="en-US" altLang="ko-KR" sz="2000" i="0" dirty="0">
              <a:effectLst/>
              <a:latin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2000" i="0" dirty="0">
                <a:effectLst/>
                <a:latin typeface="+mn-ea"/>
              </a:rPr>
              <a:t>Penalty</a:t>
            </a:r>
            <a:r>
              <a:rPr lang="ko-KR" altLang="en-US" sz="2000" i="0" dirty="0">
                <a:effectLst/>
                <a:latin typeface="+mn-ea"/>
              </a:rPr>
              <a:t>의 경우 </a:t>
            </a:r>
            <a:r>
              <a:rPr lang="en-US" altLang="ko-KR" sz="2000" dirty="0">
                <a:latin typeface="+mn-ea"/>
              </a:rPr>
              <a:t>10%</a:t>
            </a:r>
            <a:r>
              <a:rPr lang="en-US" altLang="ko-KR" sz="2000" i="0" dirty="0">
                <a:effectLst/>
                <a:latin typeface="+mn-ea"/>
              </a:rPr>
              <a:t>, 20%, 25%, 30%</a:t>
            </a:r>
            <a:r>
              <a:rPr lang="ko-KR" altLang="en-US" sz="2000" i="0" dirty="0">
                <a:effectLst/>
                <a:latin typeface="+mn-ea"/>
              </a:rPr>
              <a:t>의 실험을 진행하였으며</a:t>
            </a:r>
            <a:r>
              <a:rPr lang="en-US" altLang="ko-KR" sz="2000" i="0" dirty="0">
                <a:effectLst/>
                <a:latin typeface="+mn-ea"/>
              </a:rPr>
              <a:t>, </a:t>
            </a:r>
            <a:br>
              <a:rPr lang="en-US" altLang="ko-KR" sz="2000" i="0" dirty="0">
                <a:effectLst/>
                <a:latin typeface="+mn-ea"/>
              </a:rPr>
            </a:br>
            <a:r>
              <a:rPr lang="en-US" altLang="ko-KR" sz="2000" dirty="0">
                <a:latin typeface="+mn-ea"/>
              </a:rPr>
              <a:t>20%</a:t>
            </a:r>
            <a:r>
              <a:rPr lang="ko-KR" altLang="en-US" sz="2000" dirty="0">
                <a:latin typeface="+mn-ea"/>
              </a:rPr>
              <a:t>의 경우 최고의 성능을 보임을 확인</a:t>
            </a:r>
            <a:endParaRPr lang="en-US" altLang="ko-KR" sz="2000" i="0" dirty="0">
              <a:effectLst/>
              <a:latin typeface="+mn-ea"/>
            </a:endParaRP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C037B1DA-7C26-2EE6-C46E-BAD8B0EDB9D5}"/>
              </a:ext>
            </a:extLst>
          </p:cNvPr>
          <p:cNvSpPr txBox="1"/>
          <p:nvPr/>
        </p:nvSpPr>
        <p:spPr>
          <a:xfrm>
            <a:off x="9809044" y="7283843"/>
            <a:ext cx="416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8. </a:t>
            </a:r>
            <a:r>
              <a:rPr lang="en-US" altLang="ko-KR" dirty="0" err="1"/>
              <a:t>OverpredMAELoss</a:t>
            </a:r>
            <a:r>
              <a:rPr lang="en-US" altLang="ko-KR" dirty="0"/>
              <a:t> </a:t>
            </a:r>
            <a:r>
              <a:rPr lang="ko-KR" altLang="en-US" dirty="0"/>
              <a:t>손실 함수</a:t>
            </a:r>
            <a:r>
              <a:rPr lang="en-US" altLang="ko-KR" dirty="0"/>
              <a:t> </a:t>
            </a:r>
            <a:r>
              <a:rPr lang="ko-KR" altLang="en-US" dirty="0"/>
              <a:t>정의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9646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17386</TotalTime>
  <Words>1797</Words>
  <Application>Microsoft Office PowerPoint</Application>
  <PresentationFormat>사용자 지정</PresentationFormat>
  <Paragraphs>251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나눔고딕</vt:lpstr>
      <vt:lpstr>Arial</vt:lpstr>
      <vt:lpstr>Calibri</vt:lpstr>
      <vt:lpstr>맑은 고딕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</dc:title>
  <dc:creator>김현빈</dc:creator>
  <cp:lastModifiedBy>이상민</cp:lastModifiedBy>
  <cp:revision>346</cp:revision>
  <cp:lastPrinted>2023-05-03T06:40:19Z</cp:lastPrinted>
  <dcterms:created xsi:type="dcterms:W3CDTF">2022-10-07T07:48:24Z</dcterms:created>
  <dcterms:modified xsi:type="dcterms:W3CDTF">2023-11-08T19:08:27Z</dcterms:modified>
</cp:coreProperties>
</file>